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1"/>
  </p:sldMasterIdLst>
  <p:sldIdLst>
    <p:sldId id="256" r:id="rId2"/>
    <p:sldId id="385" r:id="rId3"/>
    <p:sldId id="260" r:id="rId4"/>
    <p:sldId id="259" r:id="rId5"/>
    <p:sldId id="378" r:id="rId6"/>
    <p:sldId id="379" r:id="rId7"/>
    <p:sldId id="380" r:id="rId8"/>
    <p:sldId id="386" r:id="rId9"/>
    <p:sldId id="382" r:id="rId10"/>
    <p:sldId id="298" r:id="rId11"/>
    <p:sldId id="295" r:id="rId12"/>
    <p:sldId id="383" r:id="rId13"/>
    <p:sldId id="38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83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47826-AFF4-4ED0-97F0-EB8011CF60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2A5F3B5-31C3-4DCC-B53A-70B985342E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499CFB2-7147-4353-A9B2-A1147320FCD3}"/>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5" name="Footer Placeholder 4">
            <a:extLst>
              <a:ext uri="{FF2B5EF4-FFF2-40B4-BE49-F238E27FC236}">
                <a16:creationId xmlns:a16="http://schemas.microsoft.com/office/drawing/2014/main" id="{11B74ED3-38A7-40FF-BD3C-1AB7B20FF77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F9291B2-A79C-4055-9E48-EA19AFE3E756}"/>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2354077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ED7FF-37C0-4483-829A-EA26A1E9C80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702611D-E3EA-4376-B0C4-BF1EFD9B9DA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586D6BD-0AA3-40FB-B9CB-015BD256F4CD}"/>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5" name="Footer Placeholder 4">
            <a:extLst>
              <a:ext uri="{FF2B5EF4-FFF2-40B4-BE49-F238E27FC236}">
                <a16:creationId xmlns:a16="http://schemas.microsoft.com/office/drawing/2014/main" id="{5172372B-BC10-4FB8-A075-F0E99236F4C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76FDD30-604B-4475-9304-41F0C158F9E5}"/>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24641038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0D0A22-788B-4E93-8ADD-F5FD4343873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0D8AC65-6626-4855-A67B-F04026C4D2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2B48567-A1E1-4272-A5BE-BCEC0675C132}"/>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5" name="Footer Placeholder 4">
            <a:extLst>
              <a:ext uri="{FF2B5EF4-FFF2-40B4-BE49-F238E27FC236}">
                <a16:creationId xmlns:a16="http://schemas.microsoft.com/office/drawing/2014/main" id="{AAD12005-6C0A-474A-A5E3-DA6C9B5337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F18CCB-502F-4C38-B4EC-B4B426DC4291}"/>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17278960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F3FA78-D4CE-4D0D-955E-E4BDA40FF7B7}" type="datetimeFigureOut">
              <a:rPr lang="en-IN" smtClean="0"/>
              <a:t>13-03-2024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12165137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F3FA78-D4CE-4D0D-955E-E4BDA40FF7B7}" type="datetimeFigureOut">
              <a:rPr lang="en-IN" smtClean="0"/>
              <a:t>13-03-2024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2349810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E5435-125B-48DD-BC17-3750DFC9D8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ABE63C8-305D-4C61-A222-21513290C3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DAACCC9-717C-4065-92C6-D7924F452614}"/>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5" name="Footer Placeholder 4">
            <a:extLst>
              <a:ext uri="{FF2B5EF4-FFF2-40B4-BE49-F238E27FC236}">
                <a16:creationId xmlns:a16="http://schemas.microsoft.com/office/drawing/2014/main" id="{EC0D65B9-8DB3-4967-9933-969E4AFE94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1ECC77-34EA-483D-BE2D-8741CE8C40AC}"/>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3277516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AE953-55D3-447A-B9B9-C9740FC460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3FCA9A1-6640-4234-8D2C-2FF25564FE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2073CA-ED70-4BE9-B9F0-B3782F153FED}"/>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5" name="Footer Placeholder 4">
            <a:extLst>
              <a:ext uri="{FF2B5EF4-FFF2-40B4-BE49-F238E27FC236}">
                <a16:creationId xmlns:a16="http://schemas.microsoft.com/office/drawing/2014/main" id="{B884392E-2B9F-49AD-A7A7-2AA88B1F144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07F8002-624E-4A50-8FA3-84293813F185}"/>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1785737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87787-4A62-42FA-A09D-D885A06B863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0716C78-5BD7-40D7-8B21-4E3A2B4BAFD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039EA44-ACBB-4074-83FE-A8FE846C25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C741B47-D46D-4E56-B8DD-B08B3AB1EBBF}"/>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6" name="Footer Placeholder 5">
            <a:extLst>
              <a:ext uri="{FF2B5EF4-FFF2-40B4-BE49-F238E27FC236}">
                <a16:creationId xmlns:a16="http://schemas.microsoft.com/office/drawing/2014/main" id="{CA9CD133-A703-410E-80EB-FDF7D68B1A3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7B213EE-541C-4151-8F35-87DA8A18FE07}"/>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1574578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8081D-E6E1-4C90-BAE9-BA9D5179057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56C4774-C6F7-4BC0-B56B-911681C83A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5DDE4FE-2B67-4269-8E01-F89E463B9A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926A55B-4D28-45C6-A770-574C07556C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49E0A7-0FA7-4879-90FC-51617C647C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BB97E5D-60A5-48BC-AB6D-01CFCEAEBF28}"/>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8" name="Footer Placeholder 7">
            <a:extLst>
              <a:ext uri="{FF2B5EF4-FFF2-40B4-BE49-F238E27FC236}">
                <a16:creationId xmlns:a16="http://schemas.microsoft.com/office/drawing/2014/main" id="{4EAD3FD7-6A61-4F6D-BCE4-A19F20C8AA6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5B09E82-F830-4B17-ADA4-9DAE6F30375D}"/>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3150530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94D57-2158-4603-9800-8CEB1EF48E5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195F2C-E9F0-4C1C-9DC7-37BBC24E119F}"/>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4" name="Footer Placeholder 3">
            <a:extLst>
              <a:ext uri="{FF2B5EF4-FFF2-40B4-BE49-F238E27FC236}">
                <a16:creationId xmlns:a16="http://schemas.microsoft.com/office/drawing/2014/main" id="{A41D7D65-5DA9-446E-99A7-5C5C3FAA932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5B82FE5-D0FE-4E4C-A33E-D7E674D10999}"/>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9395100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FCEC03-8CF4-438B-8217-45E4BD429792}"/>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3" name="Footer Placeholder 2">
            <a:extLst>
              <a:ext uri="{FF2B5EF4-FFF2-40B4-BE49-F238E27FC236}">
                <a16:creationId xmlns:a16="http://schemas.microsoft.com/office/drawing/2014/main" id="{B2A381CB-F65C-4831-8B57-5A1D0095370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EA18B9D-E1C7-4D62-B337-D003E672D79C}"/>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648856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C4D08-6CEF-4C4F-A7C7-3718F7F27A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F61D2CA-E3D1-480C-BD1B-0246686E19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50763EA-A7B8-47E6-BFF9-A5E6E3F687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9E0A1C-9B13-42B1-8763-3E96D795922C}"/>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6" name="Footer Placeholder 5">
            <a:extLst>
              <a:ext uri="{FF2B5EF4-FFF2-40B4-BE49-F238E27FC236}">
                <a16:creationId xmlns:a16="http://schemas.microsoft.com/office/drawing/2014/main" id="{1748C2A6-549D-4C60-97C5-15A95B80187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FDC9B2D-F4D9-4984-BBAB-66D0B90B362C}"/>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3559195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4E989-445E-44A9-9184-263967C8B5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CA62E63-623A-4722-8637-937B39635E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9A61807-29AC-45DB-B2E0-AFA9C3A19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1674A3-9C43-4EF6-BAF5-0098418D5090}"/>
              </a:ext>
            </a:extLst>
          </p:cNvPr>
          <p:cNvSpPr>
            <a:spLocks noGrp="1"/>
          </p:cNvSpPr>
          <p:nvPr>
            <p:ph type="dt" sz="half" idx="10"/>
          </p:nvPr>
        </p:nvSpPr>
        <p:spPr/>
        <p:txBody>
          <a:bodyPr/>
          <a:lstStyle/>
          <a:p>
            <a:fld id="{48F3FA78-D4CE-4D0D-955E-E4BDA40FF7B7}" type="datetimeFigureOut">
              <a:rPr lang="en-IN" smtClean="0"/>
              <a:t>13-03-2024</a:t>
            </a:fld>
            <a:endParaRPr lang="en-IN"/>
          </a:p>
        </p:txBody>
      </p:sp>
      <p:sp>
        <p:nvSpPr>
          <p:cNvPr id="6" name="Footer Placeholder 5">
            <a:extLst>
              <a:ext uri="{FF2B5EF4-FFF2-40B4-BE49-F238E27FC236}">
                <a16:creationId xmlns:a16="http://schemas.microsoft.com/office/drawing/2014/main" id="{419378D6-35A3-4630-90AA-E72865F7F30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553CEB-A6F5-41D8-B223-B094506FA8C4}"/>
              </a:ext>
            </a:extLst>
          </p:cNvPr>
          <p:cNvSpPr>
            <a:spLocks noGrp="1"/>
          </p:cNvSpPr>
          <p:nvPr>
            <p:ph type="sldNum" sz="quarter" idx="12"/>
          </p:nvPr>
        </p:nvSpPr>
        <p:spPr/>
        <p:txBody>
          <a:bodyPr/>
          <a:lstStyle/>
          <a:p>
            <a:fld id="{9DFE54D5-DFB8-469A-BC4B-C2BB57024275}" type="slidenum">
              <a:rPr lang="en-IN" smtClean="0"/>
              <a:t>‹#›</a:t>
            </a:fld>
            <a:endParaRPr lang="en-IN"/>
          </a:p>
        </p:txBody>
      </p:sp>
    </p:spTree>
    <p:extLst>
      <p:ext uri="{BB962C8B-B14F-4D97-AF65-F5344CB8AC3E}">
        <p14:creationId xmlns:p14="http://schemas.microsoft.com/office/powerpoint/2010/main" val="3176535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4BE694-8F2C-4B82-99F3-0F1E8DEBFA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2815CDF-7949-4B4D-A1D1-86F1D594ECB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B0C634-641B-4DA5-8804-9086C7F60C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F3FA78-D4CE-4D0D-955E-E4BDA40FF7B7}" type="datetimeFigureOut">
              <a:rPr lang="en-IN" smtClean="0"/>
              <a:t>13-03-2024</a:t>
            </a:fld>
            <a:endParaRPr lang="en-IN"/>
          </a:p>
        </p:txBody>
      </p:sp>
      <p:sp>
        <p:nvSpPr>
          <p:cNvPr id="5" name="Footer Placeholder 4">
            <a:extLst>
              <a:ext uri="{FF2B5EF4-FFF2-40B4-BE49-F238E27FC236}">
                <a16:creationId xmlns:a16="http://schemas.microsoft.com/office/drawing/2014/main" id="{A20E1775-C4EC-4F86-88C2-BD87F661C1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D85EE31-B4EA-4F84-A885-990ED3CBAB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FE54D5-DFB8-469A-BC4B-C2BB57024275}" type="slidenum">
              <a:rPr lang="en-IN" smtClean="0"/>
              <a:t>‹#›</a:t>
            </a:fld>
            <a:endParaRPr lang="en-IN"/>
          </a:p>
        </p:txBody>
      </p:sp>
    </p:spTree>
    <p:extLst>
      <p:ext uri="{BB962C8B-B14F-4D97-AF65-F5344CB8AC3E}">
        <p14:creationId xmlns:p14="http://schemas.microsoft.com/office/powerpoint/2010/main" val="2491626279"/>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24F1E-6819-4F76-8584-DDD5916FB354}"/>
              </a:ext>
            </a:extLst>
          </p:cNvPr>
          <p:cNvSpPr>
            <a:spLocks noGrp="1"/>
          </p:cNvSpPr>
          <p:nvPr>
            <p:ph type="ctrTitle"/>
          </p:nvPr>
        </p:nvSpPr>
        <p:spPr>
          <a:xfrm>
            <a:off x="1524000" y="520506"/>
            <a:ext cx="9144000" cy="3018714"/>
          </a:xfrm>
        </p:spPr>
        <p:txBody>
          <a:bodyPr>
            <a:normAutofit fontScale="90000"/>
          </a:bodyPr>
          <a:lstStyle/>
          <a:p>
            <a:br>
              <a:rPr lang="en-IN" dirty="0"/>
            </a:br>
            <a:br>
              <a:rPr lang="en-IN" dirty="0"/>
            </a:br>
            <a:br>
              <a:rPr lang="en-IN" dirty="0"/>
            </a:br>
            <a:br>
              <a:rPr lang="en-IN" dirty="0"/>
            </a:br>
            <a:br>
              <a:rPr lang="en-IN" dirty="0"/>
            </a:br>
            <a:br>
              <a:rPr lang="en-IN" dirty="0"/>
            </a:br>
            <a:br>
              <a:rPr lang="en-IN" dirty="0"/>
            </a:br>
            <a:br>
              <a:rPr lang="en-IN" dirty="0"/>
            </a:br>
            <a:r>
              <a:rPr lang="en-IN" sz="4900" b="1" dirty="0">
                <a:solidFill>
                  <a:srgbClr val="00B050"/>
                </a:solidFill>
              </a:rPr>
              <a:t>Process and Machine development for Banana Fibres Based Value-added Products </a:t>
            </a:r>
            <a:br>
              <a:rPr lang="en-IN" sz="4900" b="1" dirty="0">
                <a:solidFill>
                  <a:srgbClr val="00B050"/>
                </a:solidFill>
              </a:rPr>
            </a:br>
            <a:r>
              <a:rPr lang="en-IN" sz="4900" b="1" dirty="0">
                <a:solidFill>
                  <a:srgbClr val="00B050"/>
                </a:solidFill>
              </a:rPr>
              <a:t>Non- Woven Fabric and Crafts</a:t>
            </a:r>
            <a:br>
              <a:rPr lang="en-IN" sz="4900" b="1" dirty="0">
                <a:solidFill>
                  <a:srgbClr val="00B050"/>
                </a:solidFill>
              </a:rPr>
            </a:br>
            <a:endParaRPr lang="en-IN" b="1" dirty="0">
              <a:solidFill>
                <a:srgbClr val="00B050"/>
              </a:solidFill>
            </a:endParaRPr>
          </a:p>
        </p:txBody>
      </p:sp>
      <p:sp>
        <p:nvSpPr>
          <p:cNvPr id="3" name="Subtitle 2">
            <a:extLst>
              <a:ext uri="{FF2B5EF4-FFF2-40B4-BE49-F238E27FC236}">
                <a16:creationId xmlns:a16="http://schemas.microsoft.com/office/drawing/2014/main" id="{204C1768-FA0D-4212-9E13-FE5768F69086}"/>
              </a:ext>
            </a:extLst>
          </p:cNvPr>
          <p:cNvSpPr>
            <a:spLocks noGrp="1"/>
          </p:cNvSpPr>
          <p:nvPr>
            <p:ph type="subTitle" idx="1"/>
          </p:nvPr>
        </p:nvSpPr>
        <p:spPr>
          <a:xfrm>
            <a:off x="1636542" y="3539220"/>
            <a:ext cx="6227298" cy="1609554"/>
          </a:xfrm>
        </p:spPr>
        <p:txBody>
          <a:bodyPr>
            <a:normAutofit/>
          </a:bodyPr>
          <a:lstStyle/>
          <a:p>
            <a:pPr algn="l"/>
            <a:r>
              <a:rPr lang="en-US" sz="1700" b="1" dirty="0">
                <a:solidFill>
                  <a:schemeClr val="tx1"/>
                </a:solidFill>
                <a:latin typeface="Calibri" panose="020F0502020204030204" pitchFamily="34" charset="0"/>
                <a:cs typeface="Calibri" panose="020F0502020204030204" pitchFamily="34" charset="0"/>
              </a:rPr>
              <a:t>PI: Mrs. UMA THERE, </a:t>
            </a:r>
            <a:r>
              <a:rPr lang="en-US" sz="1700" b="1" dirty="0">
                <a:latin typeface="Calibri" panose="020F0502020204030204" pitchFamily="34" charset="0"/>
                <a:cs typeface="Calibri" panose="020F0502020204030204" pitchFamily="34" charset="0"/>
              </a:rPr>
              <a:t>RCI</a:t>
            </a:r>
            <a:r>
              <a:rPr lang="en-US" sz="1700" b="1" dirty="0">
                <a:solidFill>
                  <a:schemeClr val="tx1"/>
                </a:solidFill>
                <a:latin typeface="Calibri" panose="020F0502020204030204" pitchFamily="34" charset="0"/>
                <a:cs typeface="Calibri" panose="020F0502020204030204" pitchFamily="34" charset="0"/>
              </a:rPr>
              <a:t>,MGIRI</a:t>
            </a:r>
          </a:p>
          <a:p>
            <a:pPr algn="l"/>
            <a:r>
              <a:rPr lang="en-US" sz="1700" b="1" dirty="0">
                <a:solidFill>
                  <a:schemeClr val="tx1"/>
                </a:solidFill>
                <a:latin typeface="Calibri" panose="020F0502020204030204" pitchFamily="34" charset="0"/>
                <a:cs typeface="Calibri" panose="020F0502020204030204" pitchFamily="34" charset="0"/>
              </a:rPr>
              <a:t>CO-PI: </a:t>
            </a:r>
            <a:r>
              <a:rPr lang="en-US" sz="1700" b="1" dirty="0" err="1">
                <a:solidFill>
                  <a:schemeClr val="tx1"/>
                </a:solidFill>
                <a:latin typeface="Calibri" panose="020F0502020204030204" pitchFamily="34" charset="0"/>
                <a:cs typeface="Calibri" panose="020F0502020204030204" pitchFamily="34" charset="0"/>
              </a:rPr>
              <a:t>Mr.VIKAS</a:t>
            </a:r>
            <a:r>
              <a:rPr lang="en-US" sz="1700" b="1" dirty="0">
                <a:solidFill>
                  <a:schemeClr val="tx1"/>
                </a:solidFill>
                <a:latin typeface="Calibri" panose="020F0502020204030204" pitchFamily="34" charset="0"/>
                <a:cs typeface="Calibri" panose="020F0502020204030204" pitchFamily="34" charset="0"/>
              </a:rPr>
              <a:t> CHOUDHARY, RCI,MGIRI</a:t>
            </a:r>
          </a:p>
          <a:p>
            <a:pPr algn="l"/>
            <a:r>
              <a:rPr lang="en-US" sz="1700" b="1" dirty="0">
                <a:solidFill>
                  <a:schemeClr val="tx1"/>
                </a:solidFill>
                <a:latin typeface="Calibri" panose="020F0502020204030204" pitchFamily="34" charset="0"/>
                <a:cs typeface="Calibri" panose="020F0502020204030204" pitchFamily="34" charset="0"/>
              </a:rPr>
              <a:t>CO-PI: </a:t>
            </a:r>
            <a:r>
              <a:rPr lang="en-US" sz="1700" b="1">
                <a:solidFill>
                  <a:schemeClr val="tx1"/>
                </a:solidFill>
                <a:latin typeface="Calibri" panose="020F0502020204030204" pitchFamily="34" charset="0"/>
                <a:cs typeface="Calibri" panose="020F0502020204030204" pitchFamily="34" charset="0"/>
              </a:rPr>
              <a:t>Mr.</a:t>
            </a:r>
            <a:r>
              <a:rPr lang="en-US" sz="1700" b="1" dirty="0">
                <a:solidFill>
                  <a:schemeClr val="tx1"/>
                </a:solidFill>
                <a:latin typeface="Calibri" panose="020F0502020204030204" pitchFamily="34" charset="0"/>
                <a:cs typeface="Calibri" panose="020F0502020204030204" pitchFamily="34" charset="0"/>
              </a:rPr>
              <a:t>GANESH THERE, REI, MGIRI</a:t>
            </a:r>
            <a:r>
              <a:rPr lang="en-US" dirty="0">
                <a:latin typeface="Calibri" panose="020F0502020204030204" pitchFamily="34" charset="0"/>
                <a:cs typeface="Calibri" panose="020F0502020204030204" pitchFamily="34" charset="0"/>
              </a:rPr>
              <a:t>	</a:t>
            </a:r>
          </a:p>
        </p:txBody>
      </p:sp>
      <p:pic>
        <p:nvPicPr>
          <p:cNvPr id="8" name="Picture 7">
            <a:extLst>
              <a:ext uri="{FF2B5EF4-FFF2-40B4-BE49-F238E27FC236}">
                <a16:creationId xmlns:a16="http://schemas.microsoft.com/office/drawing/2014/main" id="{0112FB18-C463-4110-89B8-5E2EB4554591}"/>
              </a:ext>
            </a:extLst>
          </p:cNvPr>
          <p:cNvPicPr>
            <a:picLocks noChangeAspect="1"/>
          </p:cNvPicPr>
          <p:nvPr/>
        </p:nvPicPr>
        <p:blipFill>
          <a:blip r:embed="rId2"/>
          <a:stretch>
            <a:fillRect/>
          </a:stretch>
        </p:blipFill>
        <p:spPr>
          <a:xfrm>
            <a:off x="6096000" y="4232139"/>
            <a:ext cx="3146474" cy="2625861"/>
          </a:xfrm>
          <a:prstGeom prst="rect">
            <a:avLst/>
          </a:prstGeom>
        </p:spPr>
      </p:pic>
      <p:pic>
        <p:nvPicPr>
          <p:cNvPr id="9" name="Picture 8">
            <a:extLst>
              <a:ext uri="{FF2B5EF4-FFF2-40B4-BE49-F238E27FC236}">
                <a16:creationId xmlns:a16="http://schemas.microsoft.com/office/drawing/2014/main" id="{3C72F29F-A368-40D0-9E53-C98442526FD4}"/>
              </a:ext>
            </a:extLst>
          </p:cNvPr>
          <p:cNvPicPr>
            <a:picLocks noChangeAspect="1"/>
          </p:cNvPicPr>
          <p:nvPr/>
        </p:nvPicPr>
        <p:blipFill>
          <a:blip r:embed="rId3"/>
          <a:stretch>
            <a:fillRect/>
          </a:stretch>
        </p:blipFill>
        <p:spPr>
          <a:xfrm>
            <a:off x="9259570" y="4232138"/>
            <a:ext cx="2932430" cy="2625861"/>
          </a:xfrm>
          <a:prstGeom prst="rect">
            <a:avLst/>
          </a:prstGeom>
        </p:spPr>
      </p:pic>
      <p:sp>
        <p:nvSpPr>
          <p:cNvPr id="11" name="Rectangle 10">
            <a:extLst>
              <a:ext uri="{FF2B5EF4-FFF2-40B4-BE49-F238E27FC236}">
                <a16:creationId xmlns:a16="http://schemas.microsoft.com/office/drawing/2014/main" id="{8BFF9F67-0E1C-4F05-BCE8-9A586D963357}"/>
              </a:ext>
            </a:extLst>
          </p:cNvPr>
          <p:cNvSpPr/>
          <p:nvPr/>
        </p:nvSpPr>
        <p:spPr>
          <a:xfrm>
            <a:off x="9685699" y="5360401"/>
            <a:ext cx="2032689" cy="369332"/>
          </a:xfrm>
          <a:prstGeom prst="rect">
            <a:avLst/>
          </a:prstGeom>
        </p:spPr>
        <p:txBody>
          <a:bodyPr wrap="square">
            <a:spAutoFit/>
          </a:bodyPr>
          <a:lstStyle/>
          <a:p>
            <a:pPr algn="ctr"/>
            <a:r>
              <a:rPr lang="en-GB" dirty="0">
                <a:solidFill>
                  <a:schemeClr val="bg1"/>
                </a:solidFill>
              </a:rPr>
              <a:t>Non-Woven Fabric</a:t>
            </a:r>
            <a:endParaRPr lang="en-IN" dirty="0">
              <a:solidFill>
                <a:schemeClr val="bg1"/>
              </a:solidFill>
            </a:endParaRPr>
          </a:p>
        </p:txBody>
      </p:sp>
    </p:spTree>
    <p:extLst>
      <p:ext uri="{BB962C8B-B14F-4D97-AF65-F5344CB8AC3E}">
        <p14:creationId xmlns:p14="http://schemas.microsoft.com/office/powerpoint/2010/main" val="494483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69321-76A8-419D-9962-8A3A217AB4E5}"/>
              </a:ext>
            </a:extLst>
          </p:cNvPr>
          <p:cNvSpPr>
            <a:spLocks noGrp="1"/>
          </p:cNvSpPr>
          <p:nvPr>
            <p:ph type="title"/>
          </p:nvPr>
        </p:nvSpPr>
        <p:spPr>
          <a:xfrm>
            <a:off x="1066800" y="123980"/>
            <a:ext cx="10058400" cy="846692"/>
          </a:xfrm>
        </p:spPr>
        <p:txBody>
          <a:bodyPr>
            <a:noAutofit/>
          </a:bodyPr>
          <a:lstStyle/>
          <a:p>
            <a:r>
              <a:rPr lang="en-US" sz="2800" b="1" dirty="0">
                <a:solidFill>
                  <a:srgbClr val="002060"/>
                </a:solidFill>
              </a:rPr>
              <a:t>Separation of Lignin from byproduct of Banana </a:t>
            </a:r>
            <a:r>
              <a:rPr lang="en-US" sz="2800" b="1" dirty="0" err="1">
                <a:solidFill>
                  <a:srgbClr val="002060"/>
                </a:solidFill>
              </a:rPr>
              <a:t>Fibre</a:t>
            </a:r>
            <a:r>
              <a:rPr lang="en-US" sz="2800" b="1" dirty="0">
                <a:solidFill>
                  <a:srgbClr val="002060"/>
                </a:solidFill>
              </a:rPr>
              <a:t> Extraction (Black Liquor)</a:t>
            </a:r>
            <a:endParaRPr lang="en-IN" sz="2800" b="1" dirty="0">
              <a:solidFill>
                <a:srgbClr val="002060"/>
              </a:solidFill>
            </a:endParaRPr>
          </a:p>
        </p:txBody>
      </p:sp>
      <p:pic>
        <p:nvPicPr>
          <p:cNvPr id="7" name="Content Placeholder 6">
            <a:extLst>
              <a:ext uri="{FF2B5EF4-FFF2-40B4-BE49-F238E27FC236}">
                <a16:creationId xmlns:a16="http://schemas.microsoft.com/office/drawing/2014/main" id="{D011B867-F68E-425B-A3B8-4EAA33BAD649}"/>
              </a:ext>
            </a:extLst>
          </p:cNvPr>
          <p:cNvPicPr>
            <a:picLocks noGrp="1" noChangeAspect="1"/>
          </p:cNvPicPr>
          <p:nvPr>
            <p:ph sz="half" idx="1"/>
          </p:nvPr>
        </p:nvPicPr>
        <p:blipFill>
          <a:blip r:embed="rId2" cstate="print"/>
          <a:stretch>
            <a:fillRect/>
          </a:stretch>
        </p:blipFill>
        <p:spPr>
          <a:xfrm>
            <a:off x="6767875" y="970672"/>
            <a:ext cx="4750906" cy="3151161"/>
          </a:xfrm>
          <a:prstGeom prst="rect">
            <a:avLst/>
          </a:prstGeom>
        </p:spPr>
      </p:pic>
      <p:sp>
        <p:nvSpPr>
          <p:cNvPr id="3" name="Content Placeholder 2">
            <a:extLst>
              <a:ext uri="{FF2B5EF4-FFF2-40B4-BE49-F238E27FC236}">
                <a16:creationId xmlns:a16="http://schemas.microsoft.com/office/drawing/2014/main" id="{DFB8CC85-311A-4B4A-A90F-B73596C87435}"/>
              </a:ext>
            </a:extLst>
          </p:cNvPr>
          <p:cNvSpPr>
            <a:spLocks noGrp="1"/>
          </p:cNvSpPr>
          <p:nvPr>
            <p:ph sz="half" idx="2"/>
          </p:nvPr>
        </p:nvSpPr>
        <p:spPr>
          <a:xfrm>
            <a:off x="1066800" y="970673"/>
            <a:ext cx="5490376" cy="5138108"/>
          </a:xfrm>
        </p:spPr>
        <p:txBody>
          <a:bodyPr/>
          <a:lstStyle/>
          <a:p>
            <a:pPr marL="0" indent="0" algn="just">
              <a:buNone/>
            </a:pPr>
            <a:r>
              <a:rPr lang="en-US" dirty="0"/>
              <a:t>6-10 % of the Lignin is separated from the by-product generated in Banana </a:t>
            </a:r>
            <a:r>
              <a:rPr lang="en-US" dirty="0" err="1"/>
              <a:t>Fibre</a:t>
            </a:r>
            <a:r>
              <a:rPr lang="en-US" dirty="0"/>
              <a:t> Extraction process. The physiochemical Properties of separated lignin are under process. </a:t>
            </a:r>
          </a:p>
          <a:p>
            <a:pPr marL="0" indent="0" algn="just">
              <a:buNone/>
            </a:pPr>
            <a:r>
              <a:rPr lang="en-US" sz="1600" b="1" dirty="0">
                <a:solidFill>
                  <a:schemeClr val="tx1"/>
                </a:solidFill>
              </a:rPr>
              <a:t>Expected products to be developed from separated lignin – Coatings and </a:t>
            </a:r>
            <a:r>
              <a:rPr lang="en-US" sz="1600" b="1" dirty="0" err="1">
                <a:solidFill>
                  <a:schemeClr val="tx1"/>
                </a:solidFill>
              </a:rPr>
              <a:t>adHESIVES</a:t>
            </a:r>
            <a:endParaRPr lang="en-US" sz="1600" b="1" dirty="0">
              <a:solidFill>
                <a:schemeClr val="tx1"/>
              </a:solidFill>
            </a:endParaRPr>
          </a:p>
          <a:p>
            <a:pPr marL="514350" indent="-514350" algn="just">
              <a:buFont typeface="+mj-lt"/>
              <a:buAutoNum type="arabicPeriod"/>
            </a:pPr>
            <a:r>
              <a:rPr lang="en-US" sz="1600" dirty="0"/>
              <a:t>Water Proof Coatings</a:t>
            </a:r>
          </a:p>
          <a:p>
            <a:pPr marL="0" indent="0" algn="just">
              <a:buNone/>
            </a:pPr>
            <a:endParaRPr lang="en-US" dirty="0"/>
          </a:p>
        </p:txBody>
      </p:sp>
      <p:pic>
        <p:nvPicPr>
          <p:cNvPr id="4" name="Picture 3">
            <a:extLst>
              <a:ext uri="{FF2B5EF4-FFF2-40B4-BE49-F238E27FC236}">
                <a16:creationId xmlns:a16="http://schemas.microsoft.com/office/drawing/2014/main" id="{59D5F148-EA34-4834-B069-229A30C26FD4}"/>
              </a:ext>
            </a:extLst>
          </p:cNvPr>
          <p:cNvPicPr>
            <a:picLocks noChangeAspect="1"/>
          </p:cNvPicPr>
          <p:nvPr/>
        </p:nvPicPr>
        <p:blipFill>
          <a:blip r:embed="rId3"/>
          <a:stretch>
            <a:fillRect/>
          </a:stretch>
        </p:blipFill>
        <p:spPr>
          <a:xfrm>
            <a:off x="1277499" y="3583744"/>
            <a:ext cx="4727061" cy="2407522"/>
          </a:xfrm>
          <a:prstGeom prst="rect">
            <a:avLst/>
          </a:prstGeom>
        </p:spPr>
      </p:pic>
      <p:graphicFrame>
        <p:nvGraphicFramePr>
          <p:cNvPr id="5" name="Table 5">
            <a:extLst>
              <a:ext uri="{FF2B5EF4-FFF2-40B4-BE49-F238E27FC236}">
                <a16:creationId xmlns:a16="http://schemas.microsoft.com/office/drawing/2014/main" id="{534CD715-A6E3-4889-A554-FA26E6E58F83}"/>
              </a:ext>
            </a:extLst>
          </p:cNvPr>
          <p:cNvGraphicFramePr>
            <a:graphicFrameLocks noGrp="1"/>
          </p:cNvGraphicFramePr>
          <p:nvPr>
            <p:extLst>
              <p:ext uri="{D42A27DB-BD31-4B8C-83A1-F6EECF244321}">
                <p14:modId xmlns:p14="http://schemas.microsoft.com/office/powerpoint/2010/main" val="1218749049"/>
              </p:ext>
            </p:extLst>
          </p:nvPr>
        </p:nvGraphicFramePr>
        <p:xfrm>
          <a:off x="6398141" y="4242952"/>
          <a:ext cx="5120640" cy="2011680"/>
        </p:xfrm>
        <a:graphic>
          <a:graphicData uri="http://schemas.openxmlformats.org/drawingml/2006/table">
            <a:tbl>
              <a:tblPr firstRow="1" bandRow="1">
                <a:tableStyleId>{5C22544A-7EE6-4342-B048-85BDC9FD1C3A}</a:tableStyleId>
              </a:tblPr>
              <a:tblGrid>
                <a:gridCol w="1280160">
                  <a:extLst>
                    <a:ext uri="{9D8B030D-6E8A-4147-A177-3AD203B41FA5}">
                      <a16:colId xmlns:a16="http://schemas.microsoft.com/office/drawing/2014/main" val="3432493350"/>
                    </a:ext>
                  </a:extLst>
                </a:gridCol>
                <a:gridCol w="1280160">
                  <a:extLst>
                    <a:ext uri="{9D8B030D-6E8A-4147-A177-3AD203B41FA5}">
                      <a16:colId xmlns:a16="http://schemas.microsoft.com/office/drawing/2014/main" val="434716228"/>
                    </a:ext>
                  </a:extLst>
                </a:gridCol>
                <a:gridCol w="1280160">
                  <a:extLst>
                    <a:ext uri="{9D8B030D-6E8A-4147-A177-3AD203B41FA5}">
                      <a16:colId xmlns:a16="http://schemas.microsoft.com/office/drawing/2014/main" val="1991901974"/>
                    </a:ext>
                  </a:extLst>
                </a:gridCol>
                <a:gridCol w="1280160">
                  <a:extLst>
                    <a:ext uri="{9D8B030D-6E8A-4147-A177-3AD203B41FA5}">
                      <a16:colId xmlns:a16="http://schemas.microsoft.com/office/drawing/2014/main" val="3822987531"/>
                    </a:ext>
                  </a:extLst>
                </a:gridCol>
              </a:tblGrid>
              <a:tr h="797160">
                <a:tc>
                  <a:txBody>
                    <a:bodyPr/>
                    <a:lstStyle/>
                    <a:p>
                      <a:r>
                        <a:rPr lang="en-US" dirty="0"/>
                        <a:t>Concentration of Kraft Process</a:t>
                      </a:r>
                      <a:endParaRPr lang="en-IN" dirty="0"/>
                    </a:p>
                  </a:txBody>
                  <a:tcPr/>
                </a:tc>
                <a:tc>
                  <a:txBody>
                    <a:bodyPr/>
                    <a:lstStyle/>
                    <a:p>
                      <a:r>
                        <a:rPr lang="en-US" dirty="0"/>
                        <a:t>Dried stem sample</a:t>
                      </a:r>
                      <a:endParaRPr lang="en-IN" dirty="0"/>
                    </a:p>
                  </a:txBody>
                  <a:tcPr/>
                </a:tc>
                <a:tc>
                  <a:txBody>
                    <a:bodyPr/>
                    <a:lstStyle/>
                    <a:p>
                      <a:r>
                        <a:rPr lang="en-US" dirty="0" err="1"/>
                        <a:t>Fibre</a:t>
                      </a:r>
                      <a:endParaRPr lang="en-IN" dirty="0"/>
                    </a:p>
                  </a:txBody>
                  <a:tcPr/>
                </a:tc>
                <a:tc>
                  <a:txBody>
                    <a:bodyPr/>
                    <a:lstStyle/>
                    <a:p>
                      <a:r>
                        <a:rPr lang="en-US" dirty="0"/>
                        <a:t>Lignin</a:t>
                      </a:r>
                      <a:endParaRPr lang="en-IN" dirty="0"/>
                    </a:p>
                  </a:txBody>
                  <a:tcPr/>
                </a:tc>
                <a:extLst>
                  <a:ext uri="{0D108BD9-81ED-4DB2-BD59-A6C34878D82A}">
                    <a16:rowId xmlns:a16="http://schemas.microsoft.com/office/drawing/2014/main" val="165092709"/>
                  </a:ext>
                </a:extLst>
              </a:tr>
              <a:tr h="323293">
                <a:tc>
                  <a:txBody>
                    <a:bodyPr/>
                    <a:lstStyle/>
                    <a:p>
                      <a:r>
                        <a:rPr lang="en-US" dirty="0"/>
                        <a:t>8%</a:t>
                      </a:r>
                      <a:endParaRPr lang="en-IN" dirty="0"/>
                    </a:p>
                  </a:txBody>
                  <a:tcPr/>
                </a:tc>
                <a:tc>
                  <a:txBody>
                    <a:bodyPr/>
                    <a:lstStyle/>
                    <a:p>
                      <a:r>
                        <a:rPr lang="en-US" dirty="0"/>
                        <a:t>100 gm</a:t>
                      </a:r>
                      <a:endParaRPr lang="en-IN" dirty="0"/>
                    </a:p>
                  </a:txBody>
                  <a:tcPr/>
                </a:tc>
                <a:tc>
                  <a:txBody>
                    <a:bodyPr/>
                    <a:lstStyle/>
                    <a:p>
                      <a:r>
                        <a:rPr lang="en-US" dirty="0"/>
                        <a:t>37.4 gm</a:t>
                      </a:r>
                      <a:endParaRPr lang="en-IN" dirty="0"/>
                    </a:p>
                  </a:txBody>
                  <a:tcPr/>
                </a:tc>
                <a:tc>
                  <a:txBody>
                    <a:bodyPr/>
                    <a:lstStyle/>
                    <a:p>
                      <a:r>
                        <a:rPr lang="en-US" dirty="0"/>
                        <a:t>6 gm</a:t>
                      </a:r>
                      <a:endParaRPr lang="en-IN" dirty="0"/>
                    </a:p>
                  </a:txBody>
                  <a:tcPr/>
                </a:tc>
                <a:extLst>
                  <a:ext uri="{0D108BD9-81ED-4DB2-BD59-A6C34878D82A}">
                    <a16:rowId xmlns:a16="http://schemas.microsoft.com/office/drawing/2014/main" val="1060208835"/>
                  </a:ext>
                </a:extLst>
              </a:tr>
              <a:tr h="323293">
                <a:tc>
                  <a:txBody>
                    <a:bodyPr/>
                    <a:lstStyle/>
                    <a:p>
                      <a:r>
                        <a:rPr lang="en-US" dirty="0"/>
                        <a:t>10%</a:t>
                      </a:r>
                      <a:endParaRPr lang="en-IN" dirty="0"/>
                    </a:p>
                  </a:txBody>
                  <a:tcPr/>
                </a:tc>
                <a:tc>
                  <a:txBody>
                    <a:bodyPr/>
                    <a:lstStyle/>
                    <a:p>
                      <a:r>
                        <a:rPr lang="en-US" dirty="0"/>
                        <a:t>100 gm</a:t>
                      </a:r>
                      <a:endParaRPr lang="en-IN" dirty="0"/>
                    </a:p>
                  </a:txBody>
                  <a:tcPr/>
                </a:tc>
                <a:tc>
                  <a:txBody>
                    <a:bodyPr/>
                    <a:lstStyle/>
                    <a:p>
                      <a:r>
                        <a:rPr lang="en-US" dirty="0"/>
                        <a:t>37.5 gm</a:t>
                      </a:r>
                      <a:endParaRPr lang="en-IN" dirty="0"/>
                    </a:p>
                  </a:txBody>
                  <a:tcPr/>
                </a:tc>
                <a:tc>
                  <a:txBody>
                    <a:bodyPr/>
                    <a:lstStyle/>
                    <a:p>
                      <a:r>
                        <a:rPr lang="en-US" dirty="0"/>
                        <a:t>10 gm</a:t>
                      </a:r>
                      <a:endParaRPr lang="en-IN" dirty="0"/>
                    </a:p>
                  </a:txBody>
                  <a:tcPr/>
                </a:tc>
                <a:extLst>
                  <a:ext uri="{0D108BD9-81ED-4DB2-BD59-A6C34878D82A}">
                    <a16:rowId xmlns:a16="http://schemas.microsoft.com/office/drawing/2014/main" val="998116337"/>
                  </a:ext>
                </a:extLst>
              </a:tr>
              <a:tr h="323293">
                <a:tc>
                  <a:txBody>
                    <a:bodyPr/>
                    <a:lstStyle/>
                    <a:p>
                      <a:r>
                        <a:rPr lang="en-US" dirty="0"/>
                        <a:t>13 %</a:t>
                      </a:r>
                      <a:endParaRPr lang="en-IN" dirty="0"/>
                    </a:p>
                  </a:txBody>
                  <a:tcPr/>
                </a:tc>
                <a:tc>
                  <a:txBody>
                    <a:bodyPr/>
                    <a:lstStyle/>
                    <a:p>
                      <a:r>
                        <a:rPr lang="en-US" dirty="0"/>
                        <a:t>100 gm</a:t>
                      </a:r>
                      <a:endParaRPr lang="en-IN" dirty="0"/>
                    </a:p>
                  </a:txBody>
                  <a:tcPr/>
                </a:tc>
                <a:tc>
                  <a:txBody>
                    <a:bodyPr/>
                    <a:lstStyle/>
                    <a:p>
                      <a:r>
                        <a:rPr lang="en-US" dirty="0"/>
                        <a:t>37.9 gm</a:t>
                      </a:r>
                      <a:endParaRPr lang="en-IN" dirty="0"/>
                    </a:p>
                  </a:txBody>
                  <a:tcPr/>
                </a:tc>
                <a:tc>
                  <a:txBody>
                    <a:bodyPr/>
                    <a:lstStyle/>
                    <a:p>
                      <a:r>
                        <a:rPr lang="en-US" dirty="0"/>
                        <a:t>4 gm</a:t>
                      </a:r>
                      <a:endParaRPr lang="en-IN" dirty="0"/>
                    </a:p>
                  </a:txBody>
                  <a:tcPr/>
                </a:tc>
                <a:extLst>
                  <a:ext uri="{0D108BD9-81ED-4DB2-BD59-A6C34878D82A}">
                    <a16:rowId xmlns:a16="http://schemas.microsoft.com/office/drawing/2014/main" val="370569667"/>
                  </a:ext>
                </a:extLst>
              </a:tr>
            </a:tbl>
          </a:graphicData>
        </a:graphic>
      </p:graphicFrame>
      <p:pic>
        <p:nvPicPr>
          <p:cNvPr id="8" name="Picture 7">
            <a:extLst>
              <a:ext uri="{FF2B5EF4-FFF2-40B4-BE49-F238E27FC236}">
                <a16:creationId xmlns:a16="http://schemas.microsoft.com/office/drawing/2014/main" id="{89ECE613-E956-464E-A980-B8775FF41B3D}"/>
              </a:ext>
            </a:extLst>
          </p:cNvPr>
          <p:cNvPicPr>
            <a:picLocks noChangeAspect="1"/>
          </p:cNvPicPr>
          <p:nvPr/>
        </p:nvPicPr>
        <p:blipFill>
          <a:blip r:embed="rId4"/>
          <a:stretch>
            <a:fillRect/>
          </a:stretch>
        </p:blipFill>
        <p:spPr>
          <a:xfrm>
            <a:off x="566457" y="6007722"/>
            <a:ext cx="5438103" cy="493819"/>
          </a:xfrm>
          <a:prstGeom prst="rect">
            <a:avLst/>
          </a:prstGeom>
        </p:spPr>
      </p:pic>
    </p:spTree>
    <p:extLst>
      <p:ext uri="{BB962C8B-B14F-4D97-AF65-F5344CB8AC3E}">
        <p14:creationId xmlns:p14="http://schemas.microsoft.com/office/powerpoint/2010/main" val="677623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CCCD1-9591-4F2C-8214-CDF79566D77E}"/>
              </a:ext>
            </a:extLst>
          </p:cNvPr>
          <p:cNvSpPr>
            <a:spLocks noGrp="1"/>
          </p:cNvSpPr>
          <p:nvPr>
            <p:ph type="title"/>
          </p:nvPr>
        </p:nvSpPr>
        <p:spPr>
          <a:xfrm>
            <a:off x="1231120" y="184207"/>
            <a:ext cx="10058400" cy="544663"/>
          </a:xfrm>
        </p:spPr>
        <p:txBody>
          <a:bodyPr>
            <a:normAutofit/>
          </a:bodyPr>
          <a:lstStyle/>
          <a:p>
            <a:r>
              <a:rPr lang="en-US" sz="3200" b="1" dirty="0" err="1">
                <a:solidFill>
                  <a:srgbClr val="002060"/>
                </a:solidFill>
              </a:rPr>
              <a:t>Fibre</a:t>
            </a:r>
            <a:r>
              <a:rPr lang="en-US" sz="3200" b="1" dirty="0">
                <a:solidFill>
                  <a:srgbClr val="002060"/>
                </a:solidFill>
              </a:rPr>
              <a:t> Crafts</a:t>
            </a:r>
            <a:endParaRPr lang="en-IN" sz="3200" dirty="0">
              <a:solidFill>
                <a:srgbClr val="002060"/>
              </a:solidFill>
            </a:endParaRPr>
          </a:p>
        </p:txBody>
      </p:sp>
      <p:sp>
        <p:nvSpPr>
          <p:cNvPr id="3" name="Content Placeholder 2">
            <a:extLst>
              <a:ext uri="{FF2B5EF4-FFF2-40B4-BE49-F238E27FC236}">
                <a16:creationId xmlns:a16="http://schemas.microsoft.com/office/drawing/2014/main" id="{C06159ED-1ADC-469C-B317-30BE95C3BE0D}"/>
              </a:ext>
            </a:extLst>
          </p:cNvPr>
          <p:cNvSpPr>
            <a:spLocks noGrp="1"/>
          </p:cNvSpPr>
          <p:nvPr>
            <p:ph idx="1"/>
          </p:nvPr>
        </p:nvSpPr>
        <p:spPr>
          <a:xfrm>
            <a:off x="1066800" y="728870"/>
            <a:ext cx="10628542" cy="5306170"/>
          </a:xfrm>
        </p:spPr>
        <p:txBody>
          <a:bodyPr>
            <a:normAutofit/>
          </a:bodyPr>
          <a:lstStyle/>
          <a:p>
            <a:pPr algn="just"/>
            <a:r>
              <a:rPr lang="en-US" dirty="0"/>
              <a:t>The project empowers artisans to create unique, eco-friendly products that can potentially access niche markets by Providing them training workshops or skill development programs to artisans in rural areas on how to work with banana fiber.</a:t>
            </a:r>
            <a:endParaRPr lang="en-IN" dirty="0"/>
          </a:p>
          <a:p>
            <a:endParaRPr lang="en-IN" dirty="0"/>
          </a:p>
          <a:p>
            <a:endParaRPr lang="en-IN" dirty="0"/>
          </a:p>
          <a:p>
            <a:endParaRPr lang="en-IN" dirty="0"/>
          </a:p>
          <a:p>
            <a:endParaRPr lang="en-IN" dirty="0"/>
          </a:p>
        </p:txBody>
      </p:sp>
      <p:pic>
        <p:nvPicPr>
          <p:cNvPr id="4" name="Picture 3">
            <a:extLst>
              <a:ext uri="{FF2B5EF4-FFF2-40B4-BE49-F238E27FC236}">
                <a16:creationId xmlns:a16="http://schemas.microsoft.com/office/drawing/2014/main" id="{0FD4B1D2-9962-4177-88E3-F71B590E394E}"/>
              </a:ext>
            </a:extLst>
          </p:cNvPr>
          <p:cNvPicPr>
            <a:picLocks noChangeAspect="1"/>
          </p:cNvPicPr>
          <p:nvPr/>
        </p:nvPicPr>
        <p:blipFill>
          <a:blip r:embed="rId2"/>
          <a:stretch>
            <a:fillRect/>
          </a:stretch>
        </p:blipFill>
        <p:spPr>
          <a:xfrm>
            <a:off x="1231120" y="2478157"/>
            <a:ext cx="3115326" cy="2172971"/>
          </a:xfrm>
          <a:prstGeom prst="rect">
            <a:avLst/>
          </a:prstGeom>
        </p:spPr>
      </p:pic>
      <p:pic>
        <p:nvPicPr>
          <p:cNvPr id="6" name="Picture 5">
            <a:extLst>
              <a:ext uri="{FF2B5EF4-FFF2-40B4-BE49-F238E27FC236}">
                <a16:creationId xmlns:a16="http://schemas.microsoft.com/office/drawing/2014/main" id="{A8C0CEBA-A275-40E7-B777-8F8F75188DD5}"/>
              </a:ext>
            </a:extLst>
          </p:cNvPr>
          <p:cNvPicPr>
            <a:picLocks noChangeAspect="1"/>
          </p:cNvPicPr>
          <p:nvPr/>
        </p:nvPicPr>
        <p:blipFill>
          <a:blip r:embed="rId3"/>
          <a:stretch>
            <a:fillRect/>
          </a:stretch>
        </p:blipFill>
        <p:spPr>
          <a:xfrm>
            <a:off x="4621146" y="2461206"/>
            <a:ext cx="3300088" cy="4379843"/>
          </a:xfrm>
          <a:prstGeom prst="rect">
            <a:avLst/>
          </a:prstGeom>
        </p:spPr>
      </p:pic>
      <p:pic>
        <p:nvPicPr>
          <p:cNvPr id="7" name="Picture 6">
            <a:extLst>
              <a:ext uri="{FF2B5EF4-FFF2-40B4-BE49-F238E27FC236}">
                <a16:creationId xmlns:a16="http://schemas.microsoft.com/office/drawing/2014/main" id="{BACE2C08-3310-4042-8FC3-B5C36D44A20D}"/>
              </a:ext>
            </a:extLst>
          </p:cNvPr>
          <p:cNvPicPr>
            <a:picLocks noChangeAspect="1"/>
          </p:cNvPicPr>
          <p:nvPr/>
        </p:nvPicPr>
        <p:blipFill>
          <a:blip r:embed="rId4"/>
          <a:stretch>
            <a:fillRect/>
          </a:stretch>
        </p:blipFill>
        <p:spPr>
          <a:xfrm>
            <a:off x="1231120" y="4557870"/>
            <a:ext cx="3115326" cy="2106054"/>
          </a:xfrm>
          <a:prstGeom prst="rect">
            <a:avLst/>
          </a:prstGeom>
        </p:spPr>
      </p:pic>
      <p:pic>
        <p:nvPicPr>
          <p:cNvPr id="8" name="Picture 7">
            <a:extLst>
              <a:ext uri="{FF2B5EF4-FFF2-40B4-BE49-F238E27FC236}">
                <a16:creationId xmlns:a16="http://schemas.microsoft.com/office/drawing/2014/main" id="{BDB8495E-749D-4F60-9C95-E572A3249E02}"/>
              </a:ext>
            </a:extLst>
          </p:cNvPr>
          <p:cNvPicPr>
            <a:picLocks noChangeAspect="1"/>
          </p:cNvPicPr>
          <p:nvPr/>
        </p:nvPicPr>
        <p:blipFill>
          <a:blip r:embed="rId5"/>
          <a:stretch>
            <a:fillRect/>
          </a:stretch>
        </p:blipFill>
        <p:spPr>
          <a:xfrm>
            <a:off x="8195935" y="2257741"/>
            <a:ext cx="3499407" cy="4600259"/>
          </a:xfrm>
          <a:prstGeom prst="rect">
            <a:avLst/>
          </a:prstGeom>
        </p:spPr>
      </p:pic>
    </p:spTree>
    <p:extLst>
      <p:ext uri="{BB962C8B-B14F-4D97-AF65-F5344CB8AC3E}">
        <p14:creationId xmlns:p14="http://schemas.microsoft.com/office/powerpoint/2010/main" val="3295451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9061A-C911-4851-BB41-88E5C92EC1FF}"/>
              </a:ext>
            </a:extLst>
          </p:cNvPr>
          <p:cNvSpPr>
            <a:spLocks noGrp="1"/>
          </p:cNvSpPr>
          <p:nvPr>
            <p:ph type="title"/>
          </p:nvPr>
        </p:nvSpPr>
        <p:spPr>
          <a:xfrm>
            <a:off x="742325" y="257175"/>
            <a:ext cx="10364451" cy="799494"/>
          </a:xfrm>
        </p:spPr>
        <p:txBody>
          <a:bodyPr>
            <a:normAutofit fontScale="90000"/>
          </a:bodyPr>
          <a:lstStyle/>
          <a:p>
            <a:pPr algn="ctr"/>
            <a:r>
              <a:rPr lang="en-IN" b="1" dirty="0"/>
              <a:t>Expected outcome of the Project</a:t>
            </a:r>
            <a:br>
              <a:rPr lang="en-IN" dirty="0"/>
            </a:br>
            <a:endParaRPr lang="en-IN" dirty="0"/>
          </a:p>
        </p:txBody>
      </p:sp>
      <p:sp>
        <p:nvSpPr>
          <p:cNvPr id="3" name="Content Placeholder 2">
            <a:extLst>
              <a:ext uri="{FF2B5EF4-FFF2-40B4-BE49-F238E27FC236}">
                <a16:creationId xmlns:a16="http://schemas.microsoft.com/office/drawing/2014/main" id="{C8565D87-AE23-4504-9591-3DAD1A305836}"/>
              </a:ext>
            </a:extLst>
          </p:cNvPr>
          <p:cNvSpPr>
            <a:spLocks noGrp="1"/>
          </p:cNvSpPr>
          <p:nvPr>
            <p:ph sz="quarter" idx="13"/>
          </p:nvPr>
        </p:nvSpPr>
        <p:spPr>
          <a:xfrm>
            <a:off x="913774" y="1209822"/>
            <a:ext cx="10363826" cy="4581377"/>
          </a:xfrm>
        </p:spPr>
        <p:txBody>
          <a:bodyPr/>
          <a:lstStyle/>
          <a:p>
            <a:pPr lvl="0"/>
            <a:endParaRPr lang="en-US" dirty="0"/>
          </a:p>
          <a:p>
            <a:pPr lvl="0"/>
            <a:r>
              <a:rPr lang="en-US" dirty="0"/>
              <a:t>Process and Machine development of </a:t>
            </a:r>
            <a:r>
              <a:rPr lang="en-IN" dirty="0"/>
              <a:t>Non- Woven Fabrics and Fibre crafts.</a:t>
            </a:r>
          </a:p>
          <a:p>
            <a:pPr lvl="0"/>
            <a:r>
              <a:rPr lang="en-US" dirty="0"/>
              <a:t>Value addition from the banana waste from these will strengthen the livelihood and additional income to the farmers and banana processing units.</a:t>
            </a:r>
            <a:endParaRPr lang="en-IN" dirty="0"/>
          </a:p>
          <a:p>
            <a:pPr lvl="0"/>
            <a:r>
              <a:rPr lang="en-US" dirty="0"/>
              <a:t>This will support in making new business models in the rural sector on banana value addition.</a:t>
            </a:r>
            <a:endParaRPr lang="en-IN" dirty="0"/>
          </a:p>
        </p:txBody>
      </p:sp>
    </p:spTree>
    <p:extLst>
      <p:ext uri="{BB962C8B-B14F-4D97-AF65-F5344CB8AC3E}">
        <p14:creationId xmlns:p14="http://schemas.microsoft.com/office/powerpoint/2010/main" val="3869411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9E3E2-4268-4761-B415-0BE62C278D65}"/>
              </a:ext>
            </a:extLst>
          </p:cNvPr>
          <p:cNvSpPr>
            <a:spLocks noGrp="1"/>
          </p:cNvSpPr>
          <p:nvPr>
            <p:ph type="title"/>
          </p:nvPr>
        </p:nvSpPr>
        <p:spPr>
          <a:xfrm>
            <a:off x="913775" y="239151"/>
            <a:ext cx="10364451" cy="1055077"/>
          </a:xfrm>
        </p:spPr>
        <p:txBody>
          <a:bodyPr>
            <a:normAutofit/>
          </a:bodyPr>
          <a:lstStyle/>
          <a:p>
            <a:r>
              <a:rPr lang="en-IN" sz="2800" b="1" dirty="0"/>
              <a:t>Project Budget</a:t>
            </a:r>
            <a:br>
              <a:rPr lang="en-IN" sz="2800" dirty="0"/>
            </a:br>
            <a:endParaRPr lang="en-IN" sz="2800" dirty="0"/>
          </a:p>
        </p:txBody>
      </p:sp>
      <p:sp>
        <p:nvSpPr>
          <p:cNvPr id="3" name="Content Placeholder 2">
            <a:extLst>
              <a:ext uri="{FF2B5EF4-FFF2-40B4-BE49-F238E27FC236}">
                <a16:creationId xmlns:a16="http://schemas.microsoft.com/office/drawing/2014/main" id="{687DFFBD-1228-4F4B-B8B6-93724B63CFA9}"/>
              </a:ext>
            </a:extLst>
          </p:cNvPr>
          <p:cNvSpPr>
            <a:spLocks noGrp="1"/>
          </p:cNvSpPr>
          <p:nvPr>
            <p:ph sz="quarter" idx="13"/>
          </p:nvPr>
        </p:nvSpPr>
        <p:spPr>
          <a:xfrm>
            <a:off x="913774" y="1139484"/>
            <a:ext cx="10363826" cy="4651716"/>
          </a:xfrm>
        </p:spPr>
        <p:txBody>
          <a:bodyPr/>
          <a:lstStyle/>
          <a:p>
            <a:r>
              <a:rPr lang="en-IN" b="1" dirty="0"/>
              <a:t>Approximate Project Cost: Rs.15.00 lakhs </a:t>
            </a:r>
          </a:p>
          <a:p>
            <a:endParaRPr lang="en-IN" b="1" dirty="0"/>
          </a:p>
          <a:p>
            <a:endParaRPr lang="en-IN" dirty="0"/>
          </a:p>
        </p:txBody>
      </p:sp>
      <p:graphicFrame>
        <p:nvGraphicFramePr>
          <p:cNvPr id="6" name="Table 5">
            <a:extLst>
              <a:ext uri="{FF2B5EF4-FFF2-40B4-BE49-F238E27FC236}">
                <a16:creationId xmlns:a16="http://schemas.microsoft.com/office/drawing/2014/main" id="{50D7AC65-A419-4CCA-9C59-C321BB6CAC2B}"/>
              </a:ext>
            </a:extLst>
          </p:cNvPr>
          <p:cNvGraphicFramePr>
            <a:graphicFrameLocks noGrp="1"/>
          </p:cNvGraphicFramePr>
          <p:nvPr>
            <p:extLst>
              <p:ext uri="{D42A27DB-BD31-4B8C-83A1-F6EECF244321}">
                <p14:modId xmlns:p14="http://schemas.microsoft.com/office/powerpoint/2010/main" val="2421032147"/>
              </p:ext>
            </p:extLst>
          </p:nvPr>
        </p:nvGraphicFramePr>
        <p:xfrm>
          <a:off x="1772529" y="2194561"/>
          <a:ext cx="8567225" cy="4051494"/>
        </p:xfrm>
        <a:graphic>
          <a:graphicData uri="http://schemas.openxmlformats.org/drawingml/2006/table">
            <a:tbl>
              <a:tblPr firstRow="1" firstCol="1" bandRow="1">
                <a:tableStyleId>{5940675A-B579-460E-94D1-54222C63F5DA}</a:tableStyleId>
              </a:tblPr>
              <a:tblGrid>
                <a:gridCol w="767605">
                  <a:extLst>
                    <a:ext uri="{9D8B030D-6E8A-4147-A177-3AD203B41FA5}">
                      <a16:colId xmlns:a16="http://schemas.microsoft.com/office/drawing/2014/main" val="1442831669"/>
                    </a:ext>
                  </a:extLst>
                </a:gridCol>
                <a:gridCol w="3782099">
                  <a:extLst>
                    <a:ext uri="{9D8B030D-6E8A-4147-A177-3AD203B41FA5}">
                      <a16:colId xmlns:a16="http://schemas.microsoft.com/office/drawing/2014/main" val="3458384587"/>
                    </a:ext>
                  </a:extLst>
                </a:gridCol>
                <a:gridCol w="1867146">
                  <a:extLst>
                    <a:ext uri="{9D8B030D-6E8A-4147-A177-3AD203B41FA5}">
                      <a16:colId xmlns:a16="http://schemas.microsoft.com/office/drawing/2014/main" val="2176293015"/>
                    </a:ext>
                  </a:extLst>
                </a:gridCol>
                <a:gridCol w="2150375">
                  <a:extLst>
                    <a:ext uri="{9D8B030D-6E8A-4147-A177-3AD203B41FA5}">
                      <a16:colId xmlns:a16="http://schemas.microsoft.com/office/drawing/2014/main" val="455431205"/>
                    </a:ext>
                  </a:extLst>
                </a:gridCol>
              </a:tblGrid>
              <a:tr h="1020090">
                <a:tc>
                  <a:txBody>
                    <a:bodyPr/>
                    <a:lstStyle/>
                    <a:p>
                      <a:pPr marL="0" marR="0" algn="ctr">
                        <a:lnSpc>
                          <a:spcPct val="115000"/>
                        </a:lnSpc>
                        <a:spcBef>
                          <a:spcPts val="0"/>
                        </a:spcBef>
                        <a:spcAft>
                          <a:spcPts val="1000"/>
                        </a:spcAft>
                      </a:pPr>
                      <a:r>
                        <a:rPr lang="en-IN" sz="2000" dirty="0">
                          <a:effectLst/>
                        </a:rPr>
                        <a:t>SN</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15000"/>
                        </a:lnSpc>
                        <a:spcBef>
                          <a:spcPts val="0"/>
                        </a:spcBef>
                        <a:spcAft>
                          <a:spcPts val="1000"/>
                        </a:spcAft>
                      </a:pPr>
                      <a:r>
                        <a:rPr lang="en-IN" sz="2000" dirty="0">
                          <a:effectLst/>
                        </a:rPr>
                        <a:t>Particulars</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15000"/>
                        </a:lnSpc>
                        <a:spcBef>
                          <a:spcPts val="0"/>
                        </a:spcBef>
                        <a:spcAft>
                          <a:spcPts val="1000"/>
                        </a:spcAft>
                      </a:pPr>
                      <a:r>
                        <a:rPr lang="en-IN" sz="2000">
                          <a:effectLst/>
                        </a:rPr>
                        <a:t>Expenditure for             I year in Lakhs)</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15000"/>
                        </a:lnSpc>
                        <a:spcBef>
                          <a:spcPts val="0"/>
                        </a:spcBef>
                        <a:spcAft>
                          <a:spcPts val="1000"/>
                        </a:spcAft>
                      </a:pPr>
                      <a:r>
                        <a:rPr lang="en-IN" sz="2000">
                          <a:effectLst/>
                        </a:rPr>
                        <a:t>Expenditure for II year in Lakhs)</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4145196861"/>
                  </a:ext>
                </a:extLst>
              </a:tr>
              <a:tr h="684187">
                <a:tc>
                  <a:txBody>
                    <a:bodyPr/>
                    <a:lstStyle/>
                    <a:p>
                      <a:pPr marL="0" marR="0" algn="just">
                        <a:lnSpc>
                          <a:spcPct val="115000"/>
                        </a:lnSpc>
                        <a:spcBef>
                          <a:spcPts val="0"/>
                        </a:spcBef>
                        <a:spcAft>
                          <a:spcPts val="1000"/>
                        </a:spcAft>
                      </a:pPr>
                      <a:r>
                        <a:rPr lang="en-IN" sz="2000">
                          <a:effectLst/>
                        </a:rPr>
                        <a:t>1.</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just">
                        <a:lnSpc>
                          <a:spcPct val="115000"/>
                        </a:lnSpc>
                        <a:spcBef>
                          <a:spcPts val="0"/>
                        </a:spcBef>
                        <a:spcAft>
                          <a:spcPts val="1000"/>
                        </a:spcAft>
                      </a:pPr>
                      <a:r>
                        <a:rPr lang="en-IN" sz="2000" dirty="0">
                          <a:effectLst/>
                        </a:rPr>
                        <a:t>Non-recurring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dirty="0">
                          <a:effectLst/>
                        </a:rPr>
                        <a:t>1.60</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dirty="0">
                          <a:effectLst/>
                        </a:rPr>
                        <a:t>1.35</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051366417"/>
                  </a:ext>
                </a:extLst>
              </a:tr>
              <a:tr h="494329">
                <a:tc>
                  <a:txBody>
                    <a:bodyPr/>
                    <a:lstStyle/>
                    <a:p>
                      <a:pPr marL="0" marR="0" algn="just">
                        <a:lnSpc>
                          <a:spcPct val="115000"/>
                        </a:lnSpc>
                        <a:spcBef>
                          <a:spcPts val="0"/>
                        </a:spcBef>
                        <a:spcAft>
                          <a:spcPts val="1000"/>
                        </a:spcAft>
                      </a:pPr>
                      <a:r>
                        <a:rPr lang="en-IN" sz="2000">
                          <a:effectLst/>
                        </a:rPr>
                        <a:t>2.</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just">
                        <a:lnSpc>
                          <a:spcPct val="115000"/>
                        </a:lnSpc>
                        <a:spcBef>
                          <a:spcPts val="0"/>
                        </a:spcBef>
                        <a:spcAft>
                          <a:spcPts val="1000"/>
                        </a:spcAft>
                      </a:pPr>
                      <a:r>
                        <a:rPr lang="en-IN" sz="2000" dirty="0">
                          <a:effectLst/>
                        </a:rPr>
                        <a:t>Recurring</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dirty="0">
                          <a:effectLst/>
                        </a:rPr>
                        <a:t>5.16</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a:effectLst/>
                        </a:rPr>
                        <a:t>5.16</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75630510"/>
                  </a:ext>
                </a:extLst>
              </a:tr>
              <a:tr h="560367">
                <a:tc>
                  <a:txBody>
                    <a:bodyPr/>
                    <a:lstStyle/>
                    <a:p>
                      <a:pPr marL="0" marR="0" algn="just">
                        <a:lnSpc>
                          <a:spcPct val="115000"/>
                        </a:lnSpc>
                        <a:spcBef>
                          <a:spcPts val="0"/>
                        </a:spcBef>
                        <a:spcAft>
                          <a:spcPts val="1000"/>
                        </a:spcAft>
                      </a:pPr>
                      <a:r>
                        <a:rPr lang="en-IN" sz="2000">
                          <a:effectLst/>
                        </a:rPr>
                        <a:t> </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just">
                        <a:lnSpc>
                          <a:spcPct val="115000"/>
                        </a:lnSpc>
                        <a:spcBef>
                          <a:spcPts val="0"/>
                        </a:spcBef>
                        <a:spcAft>
                          <a:spcPts val="1000"/>
                        </a:spcAft>
                      </a:pPr>
                      <a:r>
                        <a:rPr lang="en-IN" sz="2000" dirty="0">
                          <a:effectLst/>
                        </a:rPr>
                        <a:t>Total</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a:effectLst/>
                        </a:rPr>
                        <a:t>6.76</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a:effectLst/>
                        </a:rPr>
                        <a:t>6.51</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3342710184"/>
                  </a:ext>
                </a:extLst>
              </a:tr>
              <a:tr h="798192">
                <a:tc>
                  <a:txBody>
                    <a:bodyPr/>
                    <a:lstStyle/>
                    <a:p>
                      <a:pPr marL="0" marR="0" algn="just">
                        <a:lnSpc>
                          <a:spcPct val="115000"/>
                        </a:lnSpc>
                        <a:spcBef>
                          <a:spcPts val="0"/>
                        </a:spcBef>
                        <a:spcAft>
                          <a:spcPts val="1000"/>
                        </a:spcAft>
                      </a:pPr>
                      <a:r>
                        <a:rPr lang="en-IN" sz="2000">
                          <a:effectLst/>
                        </a:rPr>
                        <a:t> </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just">
                        <a:lnSpc>
                          <a:spcPct val="115000"/>
                        </a:lnSpc>
                        <a:spcBef>
                          <a:spcPts val="0"/>
                        </a:spcBef>
                        <a:spcAft>
                          <a:spcPts val="1000"/>
                        </a:spcAft>
                      </a:pPr>
                      <a:r>
                        <a:rPr lang="en-IN" sz="2000" dirty="0">
                          <a:effectLst/>
                        </a:rPr>
                        <a:t>Institutional Overhead and IRG (@13%)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dirty="0">
                          <a:effectLst/>
                        </a:rPr>
                        <a:t>0.89</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dirty="0">
                          <a:effectLst/>
                        </a:rPr>
                        <a:t>0.84</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199289974"/>
                  </a:ext>
                </a:extLst>
              </a:tr>
              <a:tr h="494329">
                <a:tc>
                  <a:txBody>
                    <a:bodyPr/>
                    <a:lstStyle/>
                    <a:p>
                      <a:pPr marL="0" marR="0" algn="just">
                        <a:lnSpc>
                          <a:spcPct val="115000"/>
                        </a:lnSpc>
                        <a:spcBef>
                          <a:spcPts val="0"/>
                        </a:spcBef>
                        <a:spcAft>
                          <a:spcPts val="1000"/>
                        </a:spcAft>
                      </a:pPr>
                      <a:r>
                        <a:rPr lang="en-IN" sz="2000">
                          <a:effectLst/>
                        </a:rPr>
                        <a:t> </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ctr">
                        <a:lnSpc>
                          <a:spcPct val="115000"/>
                        </a:lnSpc>
                        <a:spcBef>
                          <a:spcPts val="0"/>
                        </a:spcBef>
                        <a:spcAft>
                          <a:spcPts val="1000"/>
                        </a:spcAft>
                      </a:pPr>
                      <a:r>
                        <a:rPr lang="en-IN" sz="2000" dirty="0">
                          <a:effectLst/>
                        </a:rPr>
                        <a:t>Total</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a:effectLst/>
                        </a:rPr>
                        <a:t>7.65</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tc>
                  <a:txBody>
                    <a:bodyPr/>
                    <a:lstStyle/>
                    <a:p>
                      <a:pPr marL="0" marR="0" algn="r">
                        <a:lnSpc>
                          <a:spcPct val="115000"/>
                        </a:lnSpc>
                        <a:spcBef>
                          <a:spcPts val="0"/>
                        </a:spcBef>
                        <a:spcAft>
                          <a:spcPts val="1000"/>
                        </a:spcAft>
                      </a:pPr>
                      <a:r>
                        <a:rPr lang="en-IN" sz="2000" dirty="0">
                          <a:effectLst/>
                        </a:rPr>
                        <a:t>7.35</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68580" marR="68580" marT="0" marB="0"/>
                </a:tc>
                <a:extLst>
                  <a:ext uri="{0D108BD9-81ED-4DB2-BD59-A6C34878D82A}">
                    <a16:rowId xmlns:a16="http://schemas.microsoft.com/office/drawing/2014/main" val="2855977848"/>
                  </a:ext>
                </a:extLst>
              </a:tr>
            </a:tbl>
          </a:graphicData>
        </a:graphic>
      </p:graphicFrame>
    </p:spTree>
    <p:extLst>
      <p:ext uri="{BB962C8B-B14F-4D97-AF65-F5344CB8AC3E}">
        <p14:creationId xmlns:p14="http://schemas.microsoft.com/office/powerpoint/2010/main" val="3501125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72746-9FAC-485B-B161-C0A6FB4D6A5B}"/>
              </a:ext>
            </a:extLst>
          </p:cNvPr>
          <p:cNvSpPr>
            <a:spLocks noGrp="1"/>
          </p:cNvSpPr>
          <p:nvPr>
            <p:ph type="title"/>
          </p:nvPr>
        </p:nvSpPr>
        <p:spPr>
          <a:xfrm>
            <a:off x="913775" y="211016"/>
            <a:ext cx="10364451" cy="374772"/>
          </a:xfrm>
        </p:spPr>
        <p:txBody>
          <a:bodyPr>
            <a:normAutofit fontScale="90000"/>
          </a:bodyPr>
          <a:lstStyle/>
          <a:p>
            <a:pPr algn="ctr"/>
            <a:r>
              <a:rPr lang="en-US" sz="2800" dirty="0"/>
              <a:t>Banana plant cultivation in India</a:t>
            </a:r>
            <a:endParaRPr lang="en-IN" sz="2800" dirty="0"/>
          </a:p>
        </p:txBody>
      </p:sp>
      <p:graphicFrame>
        <p:nvGraphicFramePr>
          <p:cNvPr id="14" name="Content Placeholder 13">
            <a:extLst>
              <a:ext uri="{FF2B5EF4-FFF2-40B4-BE49-F238E27FC236}">
                <a16:creationId xmlns:a16="http://schemas.microsoft.com/office/drawing/2014/main" id="{8B283FFB-0AFA-4CA6-9423-4A5F52E7EAFB}"/>
              </a:ext>
            </a:extLst>
          </p:cNvPr>
          <p:cNvGraphicFramePr>
            <a:graphicFrameLocks noGrp="1"/>
          </p:cNvGraphicFramePr>
          <p:nvPr>
            <p:ph sz="quarter" idx="13"/>
            <p:extLst>
              <p:ext uri="{D42A27DB-BD31-4B8C-83A1-F6EECF244321}">
                <p14:modId xmlns:p14="http://schemas.microsoft.com/office/powerpoint/2010/main" val="108688332"/>
              </p:ext>
            </p:extLst>
          </p:nvPr>
        </p:nvGraphicFramePr>
        <p:xfrm>
          <a:off x="913776" y="585788"/>
          <a:ext cx="10101888" cy="6497294"/>
        </p:xfrm>
        <a:graphic>
          <a:graphicData uri="http://schemas.openxmlformats.org/drawingml/2006/table">
            <a:tbl>
              <a:tblPr firstRow="1" firstCol="1" bandRow="1">
                <a:tableStyleId>{5C22544A-7EE6-4342-B048-85BDC9FD1C3A}</a:tableStyleId>
              </a:tblPr>
              <a:tblGrid>
                <a:gridCol w="2462966">
                  <a:extLst>
                    <a:ext uri="{9D8B030D-6E8A-4147-A177-3AD203B41FA5}">
                      <a16:colId xmlns:a16="http://schemas.microsoft.com/office/drawing/2014/main" val="4036976676"/>
                    </a:ext>
                  </a:extLst>
                </a:gridCol>
                <a:gridCol w="3416517">
                  <a:extLst>
                    <a:ext uri="{9D8B030D-6E8A-4147-A177-3AD203B41FA5}">
                      <a16:colId xmlns:a16="http://schemas.microsoft.com/office/drawing/2014/main" val="750930511"/>
                    </a:ext>
                  </a:extLst>
                </a:gridCol>
                <a:gridCol w="4222405">
                  <a:extLst>
                    <a:ext uri="{9D8B030D-6E8A-4147-A177-3AD203B41FA5}">
                      <a16:colId xmlns:a16="http://schemas.microsoft.com/office/drawing/2014/main" val="1760865819"/>
                    </a:ext>
                  </a:extLst>
                </a:gridCol>
              </a:tblGrid>
              <a:tr h="847474">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Name of the states</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US" sz="1800" dirty="0">
                          <a:effectLst/>
                          <a:latin typeface="Calibri" panose="020F0502020204030204" pitchFamily="34" charset="0"/>
                          <a:cs typeface="Calibri" panose="020F0502020204030204" pitchFamily="34" charset="0"/>
                        </a:rPr>
                        <a:t>Banana Production per year</a:t>
                      </a:r>
                      <a:endParaRPr lang="en-IN" sz="1800" dirty="0">
                        <a:effectLst/>
                        <a:latin typeface="Calibri" panose="020F0502020204030204" pitchFamily="34" charset="0"/>
                        <a:cs typeface="Calibri" panose="020F0502020204030204" pitchFamily="34" charset="0"/>
                      </a:endParaRPr>
                    </a:p>
                    <a:p>
                      <a:pPr marL="0" marR="0">
                        <a:spcBef>
                          <a:spcPts val="0"/>
                        </a:spcBef>
                        <a:spcAft>
                          <a:spcPts val="0"/>
                        </a:spcAft>
                      </a:pPr>
                      <a:r>
                        <a:rPr lang="en-IN" sz="1800" dirty="0">
                          <a:effectLst/>
                          <a:latin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US" sz="1800">
                          <a:effectLst/>
                          <a:latin typeface="Calibri" panose="020F0502020204030204" pitchFamily="34" charset="0"/>
                          <a:cs typeface="Calibri" panose="020F0502020204030204" pitchFamily="34" charset="0"/>
                        </a:rPr>
                        <a:t>Contribution to the total banana production in the country</a:t>
                      </a:r>
                      <a:endParaRPr lang="en-IN" sz="1800">
                        <a:effectLst/>
                        <a:latin typeface="Calibri" panose="020F0502020204030204" pitchFamily="34" charset="0"/>
                        <a:cs typeface="Calibri" panose="020F0502020204030204" pitchFamily="34" charset="0"/>
                      </a:endParaRPr>
                    </a:p>
                    <a:p>
                      <a:pPr marL="0" marR="0">
                        <a:spcBef>
                          <a:spcPts val="0"/>
                        </a:spcBef>
                        <a:spcAft>
                          <a:spcPts val="0"/>
                        </a:spcAft>
                      </a:pPr>
                      <a:r>
                        <a:rPr lang="en-IN" sz="1800">
                          <a:effectLst/>
                          <a:latin typeface="Calibri" panose="020F0502020204030204" pitchFamily="34" charset="0"/>
                          <a:cs typeface="Calibri" panose="020F0502020204030204" pitchFamily="34" charset="0"/>
                        </a:rPr>
                        <a:t> </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564493377"/>
                  </a:ext>
                </a:extLst>
              </a:tr>
              <a:tr h="564982">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Andhra Pradesh</a:t>
                      </a:r>
                    </a:p>
                    <a:p>
                      <a:pPr marL="0" marR="0">
                        <a:spcBef>
                          <a:spcPts val="0"/>
                        </a:spcBef>
                        <a:spcAft>
                          <a:spcPts val="0"/>
                        </a:spcAft>
                      </a:pPr>
                      <a:r>
                        <a:rPr lang="en-IN" sz="1800" dirty="0">
                          <a:effectLst/>
                          <a:latin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a:effectLst/>
                          <a:latin typeface="Calibri" panose="020F0502020204030204" pitchFamily="34" charset="0"/>
                          <a:cs typeface="Calibri" panose="020F0502020204030204" pitchFamily="34" charset="0"/>
                        </a:rPr>
                        <a:t>5.83 million tonnes</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a:effectLst/>
                          <a:latin typeface="Calibri" panose="020F0502020204030204" pitchFamily="34" charset="0"/>
                          <a:cs typeface="Calibri" panose="020F0502020204030204" pitchFamily="34" charset="0"/>
                        </a:rPr>
                        <a:t>18%</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252708928"/>
                  </a:ext>
                </a:extLst>
              </a:tr>
              <a:tr h="564982">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Maharashtra</a:t>
                      </a:r>
                    </a:p>
                    <a:p>
                      <a:pPr marL="0" marR="0">
                        <a:spcBef>
                          <a:spcPts val="0"/>
                        </a:spcBef>
                        <a:spcAft>
                          <a:spcPts val="0"/>
                        </a:spcAft>
                      </a:pPr>
                      <a:r>
                        <a:rPr lang="en-IN" sz="1800" dirty="0">
                          <a:effectLst/>
                          <a:latin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4.62 million tonnes</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a:effectLst/>
                          <a:latin typeface="Calibri" panose="020F0502020204030204" pitchFamily="34" charset="0"/>
                          <a:cs typeface="Calibri" panose="020F0502020204030204" pitchFamily="34" charset="0"/>
                        </a:rPr>
                        <a:t>14%</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920738949"/>
                  </a:ext>
                </a:extLst>
              </a:tr>
              <a:tr h="564982">
                <a:tc>
                  <a:txBody>
                    <a:bodyPr/>
                    <a:lstStyle/>
                    <a:p>
                      <a:pPr marL="0" marR="0">
                        <a:spcBef>
                          <a:spcPts val="0"/>
                        </a:spcBef>
                        <a:spcAft>
                          <a:spcPts val="0"/>
                        </a:spcAft>
                      </a:pPr>
                      <a:r>
                        <a:rPr lang="en-GB" sz="1800" dirty="0">
                          <a:effectLst/>
                          <a:latin typeface="Calibri" panose="020F0502020204030204" pitchFamily="34" charset="0"/>
                          <a:cs typeface="Calibri" panose="020F0502020204030204" pitchFamily="34" charset="0"/>
                        </a:rPr>
                        <a:t>Gujarat</a:t>
                      </a:r>
                      <a:endParaRPr lang="en-IN" sz="1800" dirty="0">
                        <a:effectLst/>
                        <a:latin typeface="Calibri" panose="020F0502020204030204" pitchFamily="34" charset="0"/>
                        <a:cs typeface="Calibri" panose="020F0502020204030204" pitchFamily="34" charset="0"/>
                      </a:endParaRPr>
                    </a:p>
                    <a:p>
                      <a:pPr marL="0" marR="0">
                        <a:spcBef>
                          <a:spcPts val="0"/>
                        </a:spcBef>
                        <a:spcAft>
                          <a:spcPts val="0"/>
                        </a:spcAft>
                      </a:pPr>
                      <a:r>
                        <a:rPr lang="en-IN" sz="1800" dirty="0">
                          <a:effectLst/>
                          <a:latin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3.90 million tonnes</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a:effectLst/>
                          <a:latin typeface="Calibri" panose="020F0502020204030204" pitchFamily="34" charset="0"/>
                          <a:cs typeface="Calibri" panose="020F0502020204030204" pitchFamily="34" charset="0"/>
                        </a:rPr>
                        <a:t>12%</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34727709"/>
                  </a:ext>
                </a:extLst>
              </a:tr>
              <a:tr h="564982">
                <a:tc>
                  <a:txBody>
                    <a:bodyPr/>
                    <a:lstStyle/>
                    <a:p>
                      <a:pPr marL="0" marR="0">
                        <a:spcBef>
                          <a:spcPts val="0"/>
                        </a:spcBef>
                        <a:spcAft>
                          <a:spcPts val="0"/>
                        </a:spcAft>
                      </a:pPr>
                      <a:r>
                        <a:rPr lang="en-GB" sz="1800">
                          <a:effectLst/>
                          <a:latin typeface="Calibri" panose="020F0502020204030204" pitchFamily="34" charset="0"/>
                          <a:cs typeface="Calibri" panose="020F0502020204030204" pitchFamily="34" charset="0"/>
                        </a:rPr>
                        <a:t>Tamil Nadu</a:t>
                      </a:r>
                      <a:endParaRPr lang="en-IN" sz="1800">
                        <a:effectLst/>
                        <a:latin typeface="Calibri" panose="020F0502020204030204" pitchFamily="34" charset="0"/>
                        <a:cs typeface="Calibri" panose="020F0502020204030204" pitchFamily="34" charset="0"/>
                      </a:endParaRPr>
                    </a:p>
                    <a:p>
                      <a:pPr marL="0" marR="0">
                        <a:spcBef>
                          <a:spcPts val="0"/>
                        </a:spcBef>
                        <a:spcAft>
                          <a:spcPts val="0"/>
                        </a:spcAft>
                      </a:pPr>
                      <a:r>
                        <a:rPr lang="en-IN" sz="1800">
                          <a:effectLst/>
                          <a:latin typeface="Calibri" panose="020F0502020204030204" pitchFamily="34" charset="0"/>
                          <a:cs typeface="Calibri" panose="020F0502020204030204" pitchFamily="34" charset="0"/>
                        </a:rPr>
                        <a:t> </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3.89 million tonnes </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a:effectLst/>
                          <a:latin typeface="Calibri" panose="020F0502020204030204" pitchFamily="34" charset="0"/>
                          <a:cs typeface="Calibri" panose="020F0502020204030204" pitchFamily="34" charset="0"/>
                        </a:rPr>
                        <a:t>12%</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646479325"/>
                  </a:ext>
                </a:extLst>
              </a:tr>
              <a:tr h="564982">
                <a:tc>
                  <a:txBody>
                    <a:bodyPr/>
                    <a:lstStyle/>
                    <a:p>
                      <a:pPr marL="0" marR="0">
                        <a:spcBef>
                          <a:spcPts val="0"/>
                        </a:spcBef>
                        <a:spcAft>
                          <a:spcPts val="0"/>
                        </a:spcAft>
                      </a:pPr>
                      <a:r>
                        <a:rPr lang="en-GB" sz="1800">
                          <a:effectLst/>
                          <a:latin typeface="Calibri" panose="020F0502020204030204" pitchFamily="34" charset="0"/>
                          <a:cs typeface="Calibri" panose="020F0502020204030204" pitchFamily="34" charset="0"/>
                        </a:rPr>
                        <a:t>Karnataka</a:t>
                      </a:r>
                      <a:endParaRPr lang="en-IN" sz="1800">
                        <a:effectLst/>
                        <a:latin typeface="Calibri" panose="020F0502020204030204" pitchFamily="34" charset="0"/>
                        <a:cs typeface="Calibri" panose="020F0502020204030204" pitchFamily="34" charset="0"/>
                      </a:endParaRPr>
                    </a:p>
                    <a:p>
                      <a:pPr marL="0" marR="0">
                        <a:spcBef>
                          <a:spcPts val="0"/>
                        </a:spcBef>
                        <a:spcAft>
                          <a:spcPts val="0"/>
                        </a:spcAft>
                      </a:pPr>
                      <a:r>
                        <a:rPr lang="en-GB" sz="1800">
                          <a:effectLst/>
                          <a:latin typeface="Calibri" panose="020F0502020204030204" pitchFamily="34" charset="0"/>
                          <a:cs typeface="Calibri" panose="020F0502020204030204" pitchFamily="34" charset="0"/>
                        </a:rPr>
                        <a:t> </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3.71 million tonnes</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dirty="0">
                          <a:effectLst/>
                          <a:latin typeface="Calibri" panose="020F0502020204030204" pitchFamily="34" charset="0"/>
                          <a:cs typeface="Calibri" panose="020F0502020204030204" pitchFamily="34" charset="0"/>
                        </a:rPr>
                        <a:t>11.5%</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847838273"/>
                  </a:ext>
                </a:extLst>
              </a:tr>
              <a:tr h="564982">
                <a:tc>
                  <a:txBody>
                    <a:bodyPr/>
                    <a:lstStyle/>
                    <a:p>
                      <a:pPr marL="0" marR="0">
                        <a:spcBef>
                          <a:spcPts val="0"/>
                        </a:spcBef>
                        <a:spcAft>
                          <a:spcPts val="0"/>
                        </a:spcAft>
                      </a:pPr>
                      <a:r>
                        <a:rPr lang="en-GB" sz="1800" dirty="0">
                          <a:effectLst/>
                          <a:latin typeface="Calibri" panose="020F0502020204030204" pitchFamily="34" charset="0"/>
                          <a:cs typeface="Calibri" panose="020F0502020204030204" pitchFamily="34" charset="0"/>
                        </a:rPr>
                        <a:t>Uttar Pradesh</a:t>
                      </a:r>
                      <a:endParaRPr lang="en-IN" sz="1800" dirty="0">
                        <a:effectLst/>
                        <a:latin typeface="Calibri" panose="020F0502020204030204" pitchFamily="34" charset="0"/>
                        <a:cs typeface="Calibri" panose="020F0502020204030204" pitchFamily="34" charset="0"/>
                      </a:endParaRPr>
                    </a:p>
                    <a:p>
                      <a:pPr marL="0" marR="0">
                        <a:spcBef>
                          <a:spcPts val="0"/>
                        </a:spcBef>
                        <a:spcAft>
                          <a:spcPts val="0"/>
                        </a:spcAft>
                      </a:pPr>
                      <a:r>
                        <a:rPr lang="en-GB" sz="1800" dirty="0">
                          <a:effectLst/>
                          <a:latin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3.39 million tonnes</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dirty="0">
                          <a:effectLst/>
                          <a:latin typeface="Calibri" panose="020F0502020204030204" pitchFamily="34" charset="0"/>
                          <a:cs typeface="Calibri" panose="020F0502020204030204" pitchFamily="34" charset="0"/>
                        </a:rPr>
                        <a:t>10.50%</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1502899490"/>
                  </a:ext>
                </a:extLst>
              </a:tr>
              <a:tr h="564982">
                <a:tc>
                  <a:txBody>
                    <a:bodyPr/>
                    <a:lstStyle/>
                    <a:p>
                      <a:pPr marL="0" marR="0">
                        <a:spcBef>
                          <a:spcPts val="0"/>
                        </a:spcBef>
                        <a:spcAft>
                          <a:spcPts val="0"/>
                        </a:spcAft>
                      </a:pPr>
                      <a:r>
                        <a:rPr lang="en-GB" sz="1800">
                          <a:effectLst/>
                          <a:latin typeface="Calibri" panose="020F0502020204030204" pitchFamily="34" charset="0"/>
                          <a:cs typeface="Calibri" panose="020F0502020204030204" pitchFamily="34" charset="0"/>
                        </a:rPr>
                        <a:t>Bihar</a:t>
                      </a:r>
                      <a:endParaRPr lang="en-IN" sz="1800">
                        <a:effectLst/>
                        <a:latin typeface="Calibri" panose="020F0502020204030204" pitchFamily="34" charset="0"/>
                        <a:cs typeface="Calibri" panose="020F0502020204030204" pitchFamily="34" charset="0"/>
                      </a:endParaRPr>
                    </a:p>
                    <a:p>
                      <a:pPr marL="0" marR="0">
                        <a:spcBef>
                          <a:spcPts val="0"/>
                        </a:spcBef>
                        <a:spcAft>
                          <a:spcPts val="0"/>
                        </a:spcAft>
                      </a:pPr>
                      <a:r>
                        <a:rPr lang="en-GB" sz="1800">
                          <a:effectLst/>
                          <a:latin typeface="Calibri" panose="020F0502020204030204" pitchFamily="34" charset="0"/>
                          <a:cs typeface="Calibri" panose="020F0502020204030204" pitchFamily="34" charset="0"/>
                        </a:rPr>
                        <a:t> </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1.96 million tonnes</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dirty="0">
                          <a:effectLst/>
                          <a:latin typeface="Calibri" panose="020F0502020204030204" pitchFamily="34" charset="0"/>
                          <a:cs typeface="Calibri" panose="020F0502020204030204" pitchFamily="34" charset="0"/>
                        </a:rPr>
                        <a:t>6%</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628661002"/>
                  </a:ext>
                </a:extLst>
              </a:tr>
              <a:tr h="564982">
                <a:tc>
                  <a:txBody>
                    <a:bodyPr/>
                    <a:lstStyle/>
                    <a:p>
                      <a:pPr marL="0" marR="0">
                        <a:spcBef>
                          <a:spcPts val="0"/>
                        </a:spcBef>
                        <a:spcAft>
                          <a:spcPts val="0"/>
                        </a:spcAft>
                      </a:pPr>
                      <a:r>
                        <a:rPr lang="en-GB" sz="1800">
                          <a:effectLst/>
                          <a:latin typeface="Calibri" panose="020F0502020204030204" pitchFamily="34" charset="0"/>
                          <a:cs typeface="Calibri" panose="020F0502020204030204" pitchFamily="34" charset="0"/>
                        </a:rPr>
                        <a:t>West Bengal</a:t>
                      </a:r>
                      <a:endParaRPr lang="en-IN" sz="1800">
                        <a:effectLst/>
                        <a:latin typeface="Calibri" panose="020F0502020204030204" pitchFamily="34" charset="0"/>
                        <a:cs typeface="Calibri" panose="020F0502020204030204" pitchFamily="34" charset="0"/>
                      </a:endParaRPr>
                    </a:p>
                    <a:p>
                      <a:pPr marL="0" marR="0">
                        <a:spcBef>
                          <a:spcPts val="0"/>
                        </a:spcBef>
                        <a:spcAft>
                          <a:spcPts val="0"/>
                        </a:spcAft>
                      </a:pPr>
                      <a:r>
                        <a:rPr lang="en-GB" sz="1800">
                          <a:effectLst/>
                          <a:latin typeface="Calibri" panose="020F0502020204030204" pitchFamily="34" charset="0"/>
                          <a:cs typeface="Calibri" panose="020F0502020204030204" pitchFamily="34" charset="0"/>
                        </a:rPr>
                        <a:t> </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1.14 million tonnes</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a:effectLst/>
                          <a:latin typeface="Calibri" panose="020F0502020204030204" pitchFamily="34" charset="0"/>
                          <a:cs typeface="Calibri" panose="020F0502020204030204" pitchFamily="34" charset="0"/>
                        </a:rPr>
                        <a:t>3.50%</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140872276"/>
                  </a:ext>
                </a:extLst>
              </a:tr>
              <a:tr h="564982">
                <a:tc>
                  <a:txBody>
                    <a:bodyPr/>
                    <a:lstStyle/>
                    <a:p>
                      <a:pPr marL="0" marR="0">
                        <a:spcBef>
                          <a:spcPts val="0"/>
                        </a:spcBef>
                        <a:spcAft>
                          <a:spcPts val="0"/>
                        </a:spcAft>
                      </a:pPr>
                      <a:r>
                        <a:rPr lang="en-GB" sz="1800">
                          <a:effectLst/>
                          <a:latin typeface="Calibri" panose="020F0502020204030204" pitchFamily="34" charset="0"/>
                          <a:cs typeface="Calibri" panose="020F0502020204030204" pitchFamily="34" charset="0"/>
                        </a:rPr>
                        <a:t>Assam</a:t>
                      </a:r>
                      <a:endParaRPr lang="en-IN" sz="1800">
                        <a:effectLst/>
                        <a:latin typeface="Calibri" panose="020F0502020204030204" pitchFamily="34" charset="0"/>
                        <a:cs typeface="Calibri" panose="020F0502020204030204" pitchFamily="34" charset="0"/>
                      </a:endParaRPr>
                    </a:p>
                    <a:p>
                      <a:pPr marL="0" marR="0">
                        <a:spcBef>
                          <a:spcPts val="0"/>
                        </a:spcBef>
                        <a:spcAft>
                          <a:spcPts val="0"/>
                        </a:spcAft>
                      </a:pPr>
                      <a:r>
                        <a:rPr lang="en-GB" sz="1800">
                          <a:effectLst/>
                          <a:latin typeface="Calibri" panose="020F0502020204030204" pitchFamily="34" charset="0"/>
                          <a:cs typeface="Calibri" panose="020F0502020204030204" pitchFamily="34" charset="0"/>
                        </a:rPr>
                        <a:t> </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dirty="0">
                          <a:effectLst/>
                          <a:latin typeface="Calibri" panose="020F0502020204030204" pitchFamily="34" charset="0"/>
                          <a:cs typeface="Calibri" panose="020F0502020204030204" pitchFamily="34" charset="0"/>
                        </a:rPr>
                        <a:t>1.10 million tonnes</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dirty="0">
                          <a:effectLst/>
                          <a:latin typeface="Calibri" panose="020F0502020204030204" pitchFamily="34" charset="0"/>
                          <a:cs typeface="Calibri" panose="020F0502020204030204" pitchFamily="34" charset="0"/>
                        </a:rPr>
                        <a:t>3.41%</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4126654923"/>
                  </a:ext>
                </a:extLst>
              </a:tr>
              <a:tr h="564982">
                <a:tc>
                  <a:txBody>
                    <a:bodyPr/>
                    <a:lstStyle/>
                    <a:p>
                      <a:pPr marL="0" marR="0">
                        <a:spcBef>
                          <a:spcPts val="0"/>
                        </a:spcBef>
                        <a:spcAft>
                          <a:spcPts val="0"/>
                        </a:spcAft>
                      </a:pPr>
                      <a:r>
                        <a:rPr lang="en-GB" sz="1800">
                          <a:effectLst/>
                          <a:latin typeface="Calibri" panose="020F0502020204030204" pitchFamily="34" charset="0"/>
                          <a:cs typeface="Calibri" panose="020F0502020204030204" pitchFamily="34" charset="0"/>
                        </a:rPr>
                        <a:t>Chhattisgarh</a:t>
                      </a:r>
                      <a:endParaRPr lang="en-IN" sz="1800">
                        <a:effectLst/>
                        <a:latin typeface="Calibri" panose="020F0502020204030204" pitchFamily="34" charset="0"/>
                        <a:cs typeface="Calibri" panose="020F0502020204030204" pitchFamily="34" charset="0"/>
                      </a:endParaRPr>
                    </a:p>
                    <a:p>
                      <a:pPr marL="0" marR="0">
                        <a:spcBef>
                          <a:spcPts val="0"/>
                        </a:spcBef>
                        <a:spcAft>
                          <a:spcPts val="0"/>
                        </a:spcAft>
                      </a:pPr>
                      <a:r>
                        <a:rPr lang="en-GB" sz="1800">
                          <a:effectLst/>
                          <a:latin typeface="Calibri" panose="020F0502020204030204" pitchFamily="34" charset="0"/>
                          <a:cs typeface="Calibri" panose="020F0502020204030204" pitchFamily="34" charset="0"/>
                        </a:rPr>
                        <a:t> </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spcBef>
                          <a:spcPts val="0"/>
                        </a:spcBef>
                        <a:spcAft>
                          <a:spcPts val="0"/>
                        </a:spcAft>
                      </a:pPr>
                      <a:r>
                        <a:rPr lang="en-IN" sz="1800">
                          <a:effectLst/>
                          <a:latin typeface="Calibri" panose="020F0502020204030204" pitchFamily="34" charset="0"/>
                          <a:cs typeface="Calibri" panose="020F0502020204030204" pitchFamily="34" charset="0"/>
                        </a:rPr>
                        <a:t>0.58 million tonnes</a:t>
                      </a:r>
                      <a:endParaRPr lang="en-IN" sz="1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marL="0" marR="0" algn="ctr">
                        <a:spcBef>
                          <a:spcPts val="0"/>
                        </a:spcBef>
                        <a:spcAft>
                          <a:spcPts val="0"/>
                        </a:spcAft>
                      </a:pPr>
                      <a:r>
                        <a:rPr lang="en-IN" sz="1800" dirty="0">
                          <a:effectLst/>
                          <a:latin typeface="Calibri" panose="020F0502020204030204" pitchFamily="34" charset="0"/>
                          <a:cs typeface="Calibri" panose="020F0502020204030204" pitchFamily="34" charset="0"/>
                        </a:rPr>
                        <a:t>1.80%</a:t>
                      </a:r>
                      <a:endParaRPr lang="en-IN" sz="1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277388181"/>
                  </a:ext>
                </a:extLst>
              </a:tr>
            </a:tbl>
          </a:graphicData>
        </a:graphic>
      </p:graphicFrame>
    </p:spTree>
    <p:extLst>
      <p:ext uri="{BB962C8B-B14F-4D97-AF65-F5344CB8AC3E}">
        <p14:creationId xmlns:p14="http://schemas.microsoft.com/office/powerpoint/2010/main" val="4236584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0453F-F945-43FF-AD4F-E2818EFF6367}"/>
              </a:ext>
            </a:extLst>
          </p:cNvPr>
          <p:cNvSpPr>
            <a:spLocks noGrp="1"/>
          </p:cNvSpPr>
          <p:nvPr>
            <p:ph type="title"/>
          </p:nvPr>
        </p:nvSpPr>
        <p:spPr>
          <a:xfrm>
            <a:off x="913775" y="172357"/>
            <a:ext cx="10364451" cy="1325883"/>
          </a:xfrm>
        </p:spPr>
        <p:txBody>
          <a:bodyPr>
            <a:noAutofit/>
          </a:bodyPr>
          <a:lstStyle/>
          <a:p>
            <a:pPr algn="ctr"/>
            <a:r>
              <a:rPr lang="en-IN" sz="3600" b="1" dirty="0">
                <a:solidFill>
                  <a:srgbClr val="00B050"/>
                </a:solidFill>
              </a:rPr>
              <a:t>Sustainable Waste to Wealth Technology from Banana Plant Stem</a:t>
            </a:r>
            <a:endParaRPr lang="en-IN" sz="3600" dirty="0"/>
          </a:p>
        </p:txBody>
      </p:sp>
      <p:sp>
        <p:nvSpPr>
          <p:cNvPr id="6" name="Content Placeholder 5">
            <a:extLst>
              <a:ext uri="{FF2B5EF4-FFF2-40B4-BE49-F238E27FC236}">
                <a16:creationId xmlns:a16="http://schemas.microsoft.com/office/drawing/2014/main" id="{FD573D2A-94C5-49E5-B830-DEB2ECDFCDD4}"/>
              </a:ext>
            </a:extLst>
          </p:cNvPr>
          <p:cNvSpPr>
            <a:spLocks noGrp="1"/>
          </p:cNvSpPr>
          <p:nvPr>
            <p:ph sz="quarter" idx="13"/>
          </p:nvPr>
        </p:nvSpPr>
        <p:spPr>
          <a:xfrm>
            <a:off x="571500" y="1498240"/>
            <a:ext cx="5448300" cy="4292960"/>
          </a:xfrm>
        </p:spPr>
        <p:txBody>
          <a:bodyPr/>
          <a:lstStyle/>
          <a:p>
            <a:r>
              <a:rPr lang="en-US" sz="2400" b="1" dirty="0"/>
              <a:t>Banana Fiber and Pulp Technology</a:t>
            </a:r>
            <a:endParaRPr lang="en-IN" sz="2400" dirty="0"/>
          </a:p>
          <a:p>
            <a:pPr algn="just"/>
            <a:r>
              <a:rPr lang="en-US" sz="2400" dirty="0"/>
              <a:t>Harvesting of banana plants.</a:t>
            </a:r>
          </a:p>
          <a:p>
            <a:pPr algn="just"/>
            <a:r>
              <a:rPr lang="en-US" sz="2400" dirty="0"/>
              <a:t>Fiber Extraction (mechanical and chemical).</a:t>
            </a:r>
          </a:p>
          <a:p>
            <a:pPr algn="just"/>
            <a:r>
              <a:rPr lang="en-US" sz="2400" dirty="0"/>
              <a:t>Pulp treatment for development of Non Woven Fabric and Crafts.</a:t>
            </a:r>
            <a:endParaRPr lang="en-IN" sz="2400" dirty="0"/>
          </a:p>
          <a:p>
            <a:endParaRPr lang="en-IN" dirty="0"/>
          </a:p>
        </p:txBody>
      </p:sp>
      <p:pic>
        <p:nvPicPr>
          <p:cNvPr id="10" name="Content Placeholder 9">
            <a:extLst>
              <a:ext uri="{FF2B5EF4-FFF2-40B4-BE49-F238E27FC236}">
                <a16:creationId xmlns:a16="http://schemas.microsoft.com/office/drawing/2014/main" id="{FE2F821C-2ED7-4ADB-84CA-69B92D6B6139}"/>
              </a:ext>
            </a:extLst>
          </p:cNvPr>
          <p:cNvPicPr>
            <a:picLocks noGrp="1" noChangeAspect="1"/>
          </p:cNvPicPr>
          <p:nvPr>
            <p:ph sz="quarter" idx="14"/>
          </p:nvPr>
        </p:nvPicPr>
        <p:blipFill>
          <a:blip r:embed="rId2"/>
          <a:stretch>
            <a:fillRect/>
          </a:stretch>
        </p:blipFill>
        <p:spPr>
          <a:xfrm>
            <a:off x="6172202" y="1498241"/>
            <a:ext cx="2621507" cy="2259006"/>
          </a:xfrm>
          <a:prstGeom prst="rect">
            <a:avLst/>
          </a:prstGeom>
        </p:spPr>
      </p:pic>
      <p:pic>
        <p:nvPicPr>
          <p:cNvPr id="11" name="Picture 10">
            <a:extLst>
              <a:ext uri="{FF2B5EF4-FFF2-40B4-BE49-F238E27FC236}">
                <a16:creationId xmlns:a16="http://schemas.microsoft.com/office/drawing/2014/main" id="{270E83C3-A34A-49C1-B1A2-847645B8EB07}"/>
              </a:ext>
            </a:extLst>
          </p:cNvPr>
          <p:cNvPicPr>
            <a:picLocks noChangeAspect="1"/>
          </p:cNvPicPr>
          <p:nvPr/>
        </p:nvPicPr>
        <p:blipFill>
          <a:blip r:embed="rId3"/>
          <a:stretch>
            <a:fillRect/>
          </a:stretch>
        </p:blipFill>
        <p:spPr>
          <a:xfrm>
            <a:off x="8946111" y="1498241"/>
            <a:ext cx="2542252" cy="2259006"/>
          </a:xfrm>
          <a:prstGeom prst="rect">
            <a:avLst/>
          </a:prstGeom>
        </p:spPr>
      </p:pic>
      <p:pic>
        <p:nvPicPr>
          <p:cNvPr id="12" name="Picture 11">
            <a:extLst>
              <a:ext uri="{FF2B5EF4-FFF2-40B4-BE49-F238E27FC236}">
                <a16:creationId xmlns:a16="http://schemas.microsoft.com/office/drawing/2014/main" id="{D56DF297-C8C3-47CD-9746-8286CD90432E}"/>
              </a:ext>
            </a:extLst>
          </p:cNvPr>
          <p:cNvPicPr>
            <a:picLocks noChangeAspect="1"/>
          </p:cNvPicPr>
          <p:nvPr/>
        </p:nvPicPr>
        <p:blipFill>
          <a:blip r:embed="rId4"/>
          <a:stretch>
            <a:fillRect/>
          </a:stretch>
        </p:blipFill>
        <p:spPr>
          <a:xfrm>
            <a:off x="6172201" y="3933062"/>
            <a:ext cx="2621507" cy="2367726"/>
          </a:xfrm>
          <a:prstGeom prst="rect">
            <a:avLst/>
          </a:prstGeom>
        </p:spPr>
      </p:pic>
      <p:pic>
        <p:nvPicPr>
          <p:cNvPr id="13" name="Picture 12">
            <a:extLst>
              <a:ext uri="{FF2B5EF4-FFF2-40B4-BE49-F238E27FC236}">
                <a16:creationId xmlns:a16="http://schemas.microsoft.com/office/drawing/2014/main" id="{2F20D8DD-8DC9-46E8-BCE2-1061ABE07A69}"/>
              </a:ext>
            </a:extLst>
          </p:cNvPr>
          <p:cNvPicPr>
            <a:picLocks noChangeAspect="1"/>
          </p:cNvPicPr>
          <p:nvPr/>
        </p:nvPicPr>
        <p:blipFill>
          <a:blip r:embed="rId5"/>
          <a:stretch>
            <a:fillRect/>
          </a:stretch>
        </p:blipFill>
        <p:spPr>
          <a:xfrm>
            <a:off x="8946111" y="3933062"/>
            <a:ext cx="2542252" cy="2367726"/>
          </a:xfrm>
          <a:prstGeom prst="rect">
            <a:avLst/>
          </a:prstGeom>
        </p:spPr>
      </p:pic>
      <p:pic>
        <p:nvPicPr>
          <p:cNvPr id="14" name="Picture 13">
            <a:extLst>
              <a:ext uri="{FF2B5EF4-FFF2-40B4-BE49-F238E27FC236}">
                <a16:creationId xmlns:a16="http://schemas.microsoft.com/office/drawing/2014/main" id="{66231EDD-CA35-43CA-8D83-A5F93F996B56}"/>
              </a:ext>
            </a:extLst>
          </p:cNvPr>
          <p:cNvPicPr>
            <a:picLocks noChangeAspect="1"/>
          </p:cNvPicPr>
          <p:nvPr/>
        </p:nvPicPr>
        <p:blipFill>
          <a:blip r:embed="rId6"/>
          <a:stretch>
            <a:fillRect/>
          </a:stretch>
        </p:blipFill>
        <p:spPr>
          <a:xfrm>
            <a:off x="1328522" y="4520561"/>
            <a:ext cx="3763983" cy="2121592"/>
          </a:xfrm>
          <a:prstGeom prst="rect">
            <a:avLst/>
          </a:prstGeom>
        </p:spPr>
      </p:pic>
    </p:spTree>
    <p:extLst>
      <p:ext uri="{BB962C8B-B14F-4D97-AF65-F5344CB8AC3E}">
        <p14:creationId xmlns:p14="http://schemas.microsoft.com/office/powerpoint/2010/main" val="33224652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F797E-56B4-49BA-86A4-A17CAD90E71B}"/>
              </a:ext>
            </a:extLst>
          </p:cNvPr>
          <p:cNvSpPr>
            <a:spLocks noGrp="1"/>
          </p:cNvSpPr>
          <p:nvPr>
            <p:ph type="title"/>
          </p:nvPr>
        </p:nvSpPr>
        <p:spPr>
          <a:xfrm>
            <a:off x="1893044" y="365125"/>
            <a:ext cx="9037553" cy="528173"/>
          </a:xfrm>
        </p:spPr>
        <p:txBody>
          <a:bodyPr>
            <a:noAutofit/>
          </a:bodyPr>
          <a:lstStyle/>
          <a:p>
            <a:pPr algn="ctr"/>
            <a:r>
              <a:rPr lang="en-GB" sz="3600" b="1" dirty="0"/>
              <a:t>Non-Woven Fabric from banana Fibre</a:t>
            </a:r>
            <a:endParaRPr lang="en-IN" sz="3600" b="1" dirty="0"/>
          </a:p>
        </p:txBody>
      </p:sp>
      <p:sp>
        <p:nvSpPr>
          <p:cNvPr id="3" name="Content Placeholder 2">
            <a:extLst>
              <a:ext uri="{FF2B5EF4-FFF2-40B4-BE49-F238E27FC236}">
                <a16:creationId xmlns:a16="http://schemas.microsoft.com/office/drawing/2014/main" id="{5BB6237F-83C9-4328-82C5-E08F8752F0BD}"/>
              </a:ext>
            </a:extLst>
          </p:cNvPr>
          <p:cNvSpPr>
            <a:spLocks noGrp="1"/>
          </p:cNvSpPr>
          <p:nvPr>
            <p:ph idx="1"/>
          </p:nvPr>
        </p:nvSpPr>
        <p:spPr>
          <a:xfrm>
            <a:off x="814388" y="1014413"/>
            <a:ext cx="10958512" cy="5611469"/>
          </a:xfrm>
        </p:spPr>
        <p:txBody>
          <a:bodyPr>
            <a:normAutofit/>
          </a:bodyPr>
          <a:lstStyle/>
          <a:p>
            <a:r>
              <a:rPr lang="en-GB" dirty="0"/>
              <a:t>It is possible to make molten Non – Woven Fabric  which are neither woven nor knitted.</a:t>
            </a:r>
          </a:p>
          <a:p>
            <a:r>
              <a:rPr lang="en-GB" dirty="0"/>
              <a:t>Porous Material.</a:t>
            </a:r>
          </a:p>
          <a:p>
            <a:r>
              <a:rPr lang="en-GB" dirty="0"/>
              <a:t>Reduces the usage of polypropylene(pp) based Non woven fabrics</a:t>
            </a:r>
          </a:p>
          <a:p>
            <a:r>
              <a:rPr lang="en-GB" dirty="0"/>
              <a:t>In addition, nonwoven fabrics can be recycled after use.</a:t>
            </a:r>
          </a:p>
          <a:p>
            <a:r>
              <a:rPr lang="en-GB" dirty="0"/>
              <a:t>Eco-Friendly.</a:t>
            </a:r>
            <a:endParaRPr lang="en-IN" dirty="0"/>
          </a:p>
        </p:txBody>
      </p:sp>
      <p:pic>
        <p:nvPicPr>
          <p:cNvPr id="1026" name="Picture 2" descr="Non Woven Fabric at Best Price in Kala Amb, Himachal Pradesh | Vimal  Industries Regd">
            <a:extLst>
              <a:ext uri="{FF2B5EF4-FFF2-40B4-BE49-F238E27FC236}">
                <a16:creationId xmlns:a16="http://schemas.microsoft.com/office/drawing/2014/main" id="{084918C1-2210-4F7C-8ED7-4280B7B201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9926" y="4078764"/>
            <a:ext cx="2791174" cy="208201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49CBC63-B643-4B1D-9501-EE083F621AE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73453" y="4108939"/>
            <a:ext cx="2933255" cy="2082019"/>
          </a:xfrm>
          <a:prstGeom prst="rect">
            <a:avLst/>
          </a:prstGeom>
        </p:spPr>
      </p:pic>
      <p:sp>
        <p:nvSpPr>
          <p:cNvPr id="6" name="TextBox 5">
            <a:extLst>
              <a:ext uri="{FF2B5EF4-FFF2-40B4-BE49-F238E27FC236}">
                <a16:creationId xmlns:a16="http://schemas.microsoft.com/office/drawing/2014/main" id="{5E9C3E2A-98E9-4781-9C06-41896D17DDD4}"/>
              </a:ext>
            </a:extLst>
          </p:cNvPr>
          <p:cNvSpPr txBox="1"/>
          <p:nvPr/>
        </p:nvSpPr>
        <p:spPr>
          <a:xfrm>
            <a:off x="6773453" y="6203067"/>
            <a:ext cx="2933255" cy="646331"/>
          </a:xfrm>
          <a:prstGeom prst="rect">
            <a:avLst/>
          </a:prstGeom>
          <a:noFill/>
        </p:spPr>
        <p:txBody>
          <a:bodyPr wrap="square" rtlCol="0">
            <a:spAutoFit/>
          </a:bodyPr>
          <a:lstStyle/>
          <a:p>
            <a:r>
              <a:rPr lang="en-GB" dirty="0"/>
              <a:t>Non-woven fabric made in MGIRI</a:t>
            </a:r>
            <a:endParaRPr lang="en-IN" dirty="0"/>
          </a:p>
        </p:txBody>
      </p:sp>
      <p:sp>
        <p:nvSpPr>
          <p:cNvPr id="8" name="TextBox 7">
            <a:extLst>
              <a:ext uri="{FF2B5EF4-FFF2-40B4-BE49-F238E27FC236}">
                <a16:creationId xmlns:a16="http://schemas.microsoft.com/office/drawing/2014/main" id="{BE0385F1-68FE-4D4B-A05B-F8B7F5C591B8}"/>
              </a:ext>
            </a:extLst>
          </p:cNvPr>
          <p:cNvSpPr txBox="1"/>
          <p:nvPr/>
        </p:nvSpPr>
        <p:spPr>
          <a:xfrm>
            <a:off x="2909926" y="6190958"/>
            <a:ext cx="3088682" cy="369332"/>
          </a:xfrm>
          <a:prstGeom prst="rect">
            <a:avLst/>
          </a:prstGeom>
          <a:noFill/>
        </p:spPr>
        <p:txBody>
          <a:bodyPr wrap="square" rtlCol="0">
            <a:spAutoFit/>
          </a:bodyPr>
          <a:lstStyle/>
          <a:p>
            <a:r>
              <a:rPr lang="en-GB" dirty="0"/>
              <a:t>Plastic based Non-woven fabric</a:t>
            </a:r>
            <a:endParaRPr lang="en-IN" dirty="0"/>
          </a:p>
        </p:txBody>
      </p:sp>
      <p:sp>
        <p:nvSpPr>
          <p:cNvPr id="4" name="Rectangle 3">
            <a:extLst>
              <a:ext uri="{FF2B5EF4-FFF2-40B4-BE49-F238E27FC236}">
                <a16:creationId xmlns:a16="http://schemas.microsoft.com/office/drawing/2014/main" id="{B81EFADE-8354-4874-9A5C-A126BCD0CD85}"/>
              </a:ext>
            </a:extLst>
          </p:cNvPr>
          <p:cNvSpPr/>
          <p:nvPr/>
        </p:nvSpPr>
        <p:spPr>
          <a:xfrm>
            <a:off x="5136410" y="3244334"/>
            <a:ext cx="1919180" cy="369332"/>
          </a:xfrm>
          <a:prstGeom prst="rect">
            <a:avLst/>
          </a:prstGeom>
        </p:spPr>
        <p:txBody>
          <a:bodyPr wrap="none">
            <a:spAutoFit/>
          </a:bodyPr>
          <a:lstStyle/>
          <a:p>
            <a:pPr algn="ctr"/>
            <a:r>
              <a:rPr lang="en-GB" dirty="0">
                <a:solidFill>
                  <a:schemeClr val="bg1"/>
                </a:solidFill>
              </a:rPr>
              <a:t>Non-Woven Fabric</a:t>
            </a:r>
            <a:endParaRPr lang="en-IN" dirty="0">
              <a:solidFill>
                <a:schemeClr val="bg1"/>
              </a:solidFill>
            </a:endParaRPr>
          </a:p>
        </p:txBody>
      </p:sp>
      <p:sp>
        <p:nvSpPr>
          <p:cNvPr id="7" name="Rectangle 6">
            <a:extLst>
              <a:ext uri="{FF2B5EF4-FFF2-40B4-BE49-F238E27FC236}">
                <a16:creationId xmlns:a16="http://schemas.microsoft.com/office/drawing/2014/main" id="{937623B6-7FBB-42E4-AB55-9437E4786B2F}"/>
              </a:ext>
            </a:extLst>
          </p:cNvPr>
          <p:cNvSpPr/>
          <p:nvPr/>
        </p:nvSpPr>
        <p:spPr>
          <a:xfrm>
            <a:off x="7055590" y="4977391"/>
            <a:ext cx="2253302" cy="369332"/>
          </a:xfrm>
          <a:prstGeom prst="rect">
            <a:avLst/>
          </a:prstGeom>
        </p:spPr>
        <p:txBody>
          <a:bodyPr wrap="square">
            <a:spAutoFit/>
          </a:bodyPr>
          <a:lstStyle/>
          <a:p>
            <a:pPr algn="ctr"/>
            <a:r>
              <a:rPr lang="en-GB" dirty="0">
                <a:solidFill>
                  <a:schemeClr val="bg1"/>
                </a:solidFill>
              </a:rPr>
              <a:t>Non-Woven Fabric</a:t>
            </a:r>
            <a:endParaRPr lang="en-IN" dirty="0">
              <a:solidFill>
                <a:schemeClr val="bg1"/>
              </a:solidFill>
            </a:endParaRPr>
          </a:p>
        </p:txBody>
      </p:sp>
    </p:spTree>
    <p:extLst>
      <p:ext uri="{BB962C8B-B14F-4D97-AF65-F5344CB8AC3E}">
        <p14:creationId xmlns:p14="http://schemas.microsoft.com/office/powerpoint/2010/main" val="21729356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B70BD15-1554-45A1-9FC1-2D931A2B2C28}"/>
              </a:ext>
            </a:extLst>
          </p:cNvPr>
          <p:cNvSpPr>
            <a:spLocks noGrp="1"/>
          </p:cNvSpPr>
          <p:nvPr>
            <p:ph idx="1"/>
          </p:nvPr>
        </p:nvSpPr>
        <p:spPr>
          <a:xfrm>
            <a:off x="543951" y="689317"/>
            <a:ext cx="11286977" cy="6091313"/>
          </a:xfrm>
        </p:spPr>
        <p:txBody>
          <a:bodyPr/>
          <a:lstStyle/>
          <a:p>
            <a:pPr algn="just"/>
            <a:r>
              <a:rPr lang="en-US" sz="2000" dirty="0"/>
              <a:t>MGIRI team has visited the SFURTI Cluster </a:t>
            </a:r>
            <a:r>
              <a:rPr lang="en-US" sz="2000" b="1" dirty="0" err="1"/>
              <a:t>Jayadev</a:t>
            </a:r>
            <a:r>
              <a:rPr lang="en-US" sz="2000" b="1" dirty="0"/>
              <a:t> Banana Fiber Extraction Unit at Orissa, Bhubaneshwar  </a:t>
            </a:r>
            <a:r>
              <a:rPr lang="en-US" sz="2000" dirty="0"/>
              <a:t>and </a:t>
            </a:r>
            <a:r>
              <a:rPr lang="en-IN" sz="2000" dirty="0"/>
              <a:t>the </a:t>
            </a:r>
            <a:r>
              <a:rPr lang="en-IN" sz="2000" b="1" dirty="0"/>
              <a:t>PMEGP Fibre Extraction Unit, Mangalam </a:t>
            </a:r>
            <a:r>
              <a:rPr lang="en-IN" sz="2000" b="1" dirty="0" err="1"/>
              <a:t>Kalpataru</a:t>
            </a:r>
            <a:r>
              <a:rPr lang="en-IN" sz="2000" b="1" dirty="0"/>
              <a:t> Industries, Burhanpur.</a:t>
            </a:r>
          </a:p>
          <a:p>
            <a:pPr algn="just"/>
            <a:r>
              <a:rPr lang="en-US" sz="2000" dirty="0"/>
              <a:t>The purpose of the visit is to identify the technical and financial challenges faced by the cluster. </a:t>
            </a:r>
          </a:p>
          <a:p>
            <a:pPr algn="just"/>
            <a:r>
              <a:rPr lang="en-US" sz="2000" dirty="0"/>
              <a:t>The cluster has highlighted a concern about the low profit margins from their existing products. To address this issue, they are looking to expand and modernize various technologies within their production processes. </a:t>
            </a:r>
          </a:p>
          <a:p>
            <a:pPr algn="just"/>
            <a:r>
              <a:rPr lang="en-US" sz="2000" dirty="0"/>
              <a:t>One key factor contributing to their decision to expand and modernize is the vast availability of raw materials, particularly the banana pseudo stem. The cluster recognizes the potential of their abundant resources and aims to capitalize on them for sustainable growth</a:t>
            </a:r>
          </a:p>
          <a:p>
            <a:endParaRPr lang="en-IN" dirty="0"/>
          </a:p>
        </p:txBody>
      </p:sp>
      <p:pic>
        <p:nvPicPr>
          <p:cNvPr id="9" name="Picture 8">
            <a:extLst>
              <a:ext uri="{FF2B5EF4-FFF2-40B4-BE49-F238E27FC236}">
                <a16:creationId xmlns:a16="http://schemas.microsoft.com/office/drawing/2014/main" id="{FD1837FE-69E2-4E42-A09C-18F021F1303B}"/>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88699" y="4535091"/>
            <a:ext cx="2187477" cy="2039815"/>
          </a:xfrm>
          <a:prstGeom prst="rect">
            <a:avLst/>
          </a:prstGeom>
          <a:noFill/>
          <a:ln>
            <a:noFill/>
          </a:ln>
        </p:spPr>
      </p:pic>
      <p:pic>
        <p:nvPicPr>
          <p:cNvPr id="10" name="Picture 9">
            <a:extLst>
              <a:ext uri="{FF2B5EF4-FFF2-40B4-BE49-F238E27FC236}">
                <a16:creationId xmlns:a16="http://schemas.microsoft.com/office/drawing/2014/main" id="{5E6C8295-9984-4845-97A5-1CB80DF0F05D}"/>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07320" y="4535091"/>
            <a:ext cx="2166034" cy="1968608"/>
          </a:xfrm>
          <a:prstGeom prst="rect">
            <a:avLst/>
          </a:prstGeom>
          <a:noFill/>
          <a:ln>
            <a:noFill/>
          </a:ln>
        </p:spPr>
      </p:pic>
      <p:pic>
        <p:nvPicPr>
          <p:cNvPr id="7" name="Picture 6">
            <a:extLst>
              <a:ext uri="{FF2B5EF4-FFF2-40B4-BE49-F238E27FC236}">
                <a16:creationId xmlns:a16="http://schemas.microsoft.com/office/drawing/2014/main" id="{0B2F6E64-8C44-4359-B4C1-0846A642262C}"/>
              </a:ext>
            </a:extLst>
          </p:cNvPr>
          <p:cNvPicPr>
            <a:picLocks noChangeAspect="1"/>
          </p:cNvPicPr>
          <p:nvPr/>
        </p:nvPicPr>
        <p:blipFill>
          <a:blip r:embed="rId4"/>
          <a:stretch>
            <a:fillRect/>
          </a:stretch>
        </p:blipFill>
        <p:spPr>
          <a:xfrm>
            <a:off x="5837001" y="4570694"/>
            <a:ext cx="2527374" cy="1897401"/>
          </a:xfrm>
          <a:prstGeom prst="rect">
            <a:avLst/>
          </a:prstGeom>
        </p:spPr>
      </p:pic>
      <p:sp>
        <p:nvSpPr>
          <p:cNvPr id="8" name="Rectangle 7"/>
          <p:cNvSpPr/>
          <p:nvPr/>
        </p:nvSpPr>
        <p:spPr>
          <a:xfrm>
            <a:off x="2773730" y="0"/>
            <a:ext cx="6773329" cy="461665"/>
          </a:xfrm>
          <a:prstGeom prst="rect">
            <a:avLst/>
          </a:prstGeom>
        </p:spPr>
        <p:txBody>
          <a:bodyPr wrap="none">
            <a:spAutoFit/>
          </a:bodyPr>
          <a:lstStyle/>
          <a:p>
            <a:r>
              <a:rPr lang="en-US" sz="2400" b="1" dirty="0">
                <a:latin typeface="Times New Roman" pitchFamily="18" charset="0"/>
                <a:cs typeface="Times New Roman" pitchFamily="18" charset="0"/>
              </a:rPr>
              <a:t>SFURTI Cluster Visit for Problem Identification</a:t>
            </a:r>
            <a:endParaRPr lang="en-IN" sz="2400" b="1" dirty="0">
              <a:latin typeface="Times New Roman" pitchFamily="18" charset="0"/>
              <a:cs typeface="Times New Roman" pitchFamily="18" charset="0"/>
            </a:endParaRPr>
          </a:p>
        </p:txBody>
      </p:sp>
      <p:pic>
        <p:nvPicPr>
          <p:cNvPr id="2" name="Picture 1">
            <a:extLst>
              <a:ext uri="{FF2B5EF4-FFF2-40B4-BE49-F238E27FC236}">
                <a16:creationId xmlns:a16="http://schemas.microsoft.com/office/drawing/2014/main" id="{BB7E2075-0AE0-42D9-8DB8-F6E0B9A57235}"/>
              </a:ext>
            </a:extLst>
          </p:cNvPr>
          <p:cNvPicPr>
            <a:picLocks noChangeAspect="1"/>
          </p:cNvPicPr>
          <p:nvPr/>
        </p:nvPicPr>
        <p:blipFill>
          <a:blip r:embed="rId5"/>
          <a:stretch>
            <a:fillRect/>
          </a:stretch>
        </p:blipFill>
        <p:spPr>
          <a:xfrm>
            <a:off x="8696016" y="4606298"/>
            <a:ext cx="2952033" cy="1968608"/>
          </a:xfrm>
          <a:prstGeom prst="rect">
            <a:avLst/>
          </a:prstGeom>
        </p:spPr>
      </p:pic>
    </p:spTree>
    <p:extLst>
      <p:ext uri="{BB962C8B-B14F-4D97-AF65-F5344CB8AC3E}">
        <p14:creationId xmlns:p14="http://schemas.microsoft.com/office/powerpoint/2010/main" val="3545448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A435B-57FB-4549-9026-EE0A6D7BEEF3}"/>
              </a:ext>
            </a:extLst>
          </p:cNvPr>
          <p:cNvSpPr>
            <a:spLocks noGrp="1"/>
          </p:cNvSpPr>
          <p:nvPr>
            <p:ph type="title"/>
          </p:nvPr>
        </p:nvSpPr>
        <p:spPr>
          <a:xfrm>
            <a:off x="913775" y="168813"/>
            <a:ext cx="10364451" cy="1012874"/>
          </a:xfrm>
        </p:spPr>
        <p:txBody>
          <a:bodyPr>
            <a:normAutofit fontScale="90000"/>
          </a:bodyPr>
          <a:lstStyle/>
          <a:p>
            <a:pPr algn="ctr"/>
            <a:r>
              <a:rPr lang="en-US" sz="2800" dirty="0">
                <a:latin typeface="Times New Roman" pitchFamily="18" charset="0"/>
                <a:cs typeface="Times New Roman" pitchFamily="18" charset="0"/>
              </a:rPr>
              <a:t>Problem Identification</a:t>
            </a:r>
            <a:br>
              <a:rPr lang="en-IN" dirty="0">
                <a:latin typeface="Times New Roman" pitchFamily="18" charset="0"/>
                <a:cs typeface="Times New Roman" pitchFamily="18" charset="0"/>
              </a:rPr>
            </a:br>
            <a:endParaRPr lang="en-IN" dirty="0"/>
          </a:p>
        </p:txBody>
      </p:sp>
      <p:sp>
        <p:nvSpPr>
          <p:cNvPr id="3" name="Content Placeholder 2">
            <a:extLst>
              <a:ext uri="{FF2B5EF4-FFF2-40B4-BE49-F238E27FC236}">
                <a16:creationId xmlns:a16="http://schemas.microsoft.com/office/drawing/2014/main" id="{695E532F-7B6A-48BC-8B55-BB1B950A2B0A}"/>
              </a:ext>
            </a:extLst>
          </p:cNvPr>
          <p:cNvSpPr>
            <a:spLocks noGrp="1"/>
          </p:cNvSpPr>
          <p:nvPr>
            <p:ph idx="1"/>
          </p:nvPr>
        </p:nvSpPr>
        <p:spPr>
          <a:xfrm>
            <a:off x="913775" y="1181687"/>
            <a:ext cx="10364452" cy="4609513"/>
          </a:xfrm>
        </p:spPr>
        <p:txBody>
          <a:bodyPr>
            <a:normAutofit/>
          </a:bodyPr>
          <a:lstStyle/>
          <a:p>
            <a:r>
              <a:rPr lang="en-IN" dirty="0"/>
              <a:t>Identified the products made from banana fibres through surveys conducted across the country including SFURTI CLUSTER, PMEGP units, banana research Institute, farmers</a:t>
            </a:r>
          </a:p>
          <a:p>
            <a:pPr marL="514350" indent="-514350">
              <a:buFont typeface="+mj-lt"/>
              <a:buAutoNum type="arabicPeriod"/>
            </a:pPr>
            <a:r>
              <a:rPr lang="en-IN" dirty="0"/>
              <a:t>Table mats, baskets, brooms, purses yoga mats.</a:t>
            </a:r>
          </a:p>
          <a:p>
            <a:pPr marL="514350" indent="-514350">
              <a:buFont typeface="+mj-lt"/>
              <a:buAutoNum type="arabicPeriod"/>
            </a:pPr>
            <a:r>
              <a:rPr lang="en-IN" dirty="0"/>
              <a:t>Sanitary napkins</a:t>
            </a:r>
          </a:p>
          <a:p>
            <a:pPr marL="514350" indent="-514350">
              <a:buFont typeface="+mj-lt"/>
              <a:buAutoNum type="arabicPeriod"/>
            </a:pPr>
            <a:r>
              <a:rPr lang="en-IN" dirty="0"/>
              <a:t>Pickles</a:t>
            </a:r>
          </a:p>
          <a:p>
            <a:pPr marL="514350" indent="-514350">
              <a:buFont typeface="+mj-lt"/>
              <a:buAutoNum type="arabicPeriod"/>
            </a:pPr>
            <a:r>
              <a:rPr lang="en-IN" dirty="0"/>
              <a:t>Health drinks</a:t>
            </a:r>
          </a:p>
          <a:p>
            <a:pPr marL="514350" indent="-514350">
              <a:buFont typeface="+mj-lt"/>
              <a:buAutoNum type="arabicPeriod"/>
            </a:pPr>
            <a:r>
              <a:rPr lang="en-IN" dirty="0"/>
              <a:t>Bio Char</a:t>
            </a:r>
          </a:p>
          <a:p>
            <a:endParaRPr lang="en-IN" dirty="0"/>
          </a:p>
        </p:txBody>
      </p:sp>
      <p:pic>
        <p:nvPicPr>
          <p:cNvPr id="5" name="Picture 4">
            <a:extLst>
              <a:ext uri="{FF2B5EF4-FFF2-40B4-BE49-F238E27FC236}">
                <a16:creationId xmlns:a16="http://schemas.microsoft.com/office/drawing/2014/main" id="{48AB7E86-1268-4C89-B7C9-15A523F1E86F}"/>
              </a:ext>
            </a:extLst>
          </p:cNvPr>
          <p:cNvPicPr>
            <a:picLocks noChangeAspect="1"/>
          </p:cNvPicPr>
          <p:nvPr/>
        </p:nvPicPr>
        <p:blipFill>
          <a:blip r:embed="rId2"/>
          <a:stretch>
            <a:fillRect/>
          </a:stretch>
        </p:blipFill>
        <p:spPr>
          <a:xfrm>
            <a:off x="8531671" y="3981159"/>
            <a:ext cx="3456732" cy="2471431"/>
          </a:xfrm>
          <a:prstGeom prst="rect">
            <a:avLst/>
          </a:prstGeom>
        </p:spPr>
      </p:pic>
      <p:pic>
        <p:nvPicPr>
          <p:cNvPr id="6" name="Picture 5">
            <a:extLst>
              <a:ext uri="{FF2B5EF4-FFF2-40B4-BE49-F238E27FC236}">
                <a16:creationId xmlns:a16="http://schemas.microsoft.com/office/drawing/2014/main" id="{010717B9-959F-4B42-945B-E9AE194B9D85}"/>
              </a:ext>
            </a:extLst>
          </p:cNvPr>
          <p:cNvPicPr>
            <a:picLocks noChangeAspect="1"/>
          </p:cNvPicPr>
          <p:nvPr/>
        </p:nvPicPr>
        <p:blipFill>
          <a:blip r:embed="rId3"/>
          <a:stretch>
            <a:fillRect/>
          </a:stretch>
        </p:blipFill>
        <p:spPr>
          <a:xfrm>
            <a:off x="4582570" y="3981158"/>
            <a:ext cx="3456732" cy="2471432"/>
          </a:xfrm>
          <a:prstGeom prst="rect">
            <a:avLst/>
          </a:prstGeom>
        </p:spPr>
      </p:pic>
    </p:spTree>
    <p:extLst>
      <p:ext uri="{BB962C8B-B14F-4D97-AF65-F5344CB8AC3E}">
        <p14:creationId xmlns:p14="http://schemas.microsoft.com/office/powerpoint/2010/main" val="1817025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7439D-A461-41F1-8073-D6ECD7847E76}"/>
              </a:ext>
            </a:extLst>
          </p:cNvPr>
          <p:cNvSpPr>
            <a:spLocks noGrp="1"/>
          </p:cNvSpPr>
          <p:nvPr>
            <p:ph type="title"/>
          </p:nvPr>
        </p:nvSpPr>
        <p:spPr>
          <a:xfrm>
            <a:off x="913775" y="618517"/>
            <a:ext cx="10364451" cy="448283"/>
          </a:xfrm>
        </p:spPr>
        <p:txBody>
          <a:bodyPr>
            <a:normAutofit fontScale="90000"/>
          </a:bodyPr>
          <a:lstStyle/>
          <a:p>
            <a:pPr algn="ctr"/>
            <a:r>
              <a:rPr lang="en-US" b="1" dirty="0"/>
              <a:t>Justification for Consideration</a:t>
            </a:r>
            <a:endParaRPr lang="en-IN" dirty="0"/>
          </a:p>
        </p:txBody>
      </p:sp>
      <p:sp>
        <p:nvSpPr>
          <p:cNvPr id="3" name="Content Placeholder 2">
            <a:extLst>
              <a:ext uri="{FF2B5EF4-FFF2-40B4-BE49-F238E27FC236}">
                <a16:creationId xmlns:a16="http://schemas.microsoft.com/office/drawing/2014/main" id="{9B27FDC4-9C03-4896-B1E4-9C08E8D00CB8}"/>
              </a:ext>
            </a:extLst>
          </p:cNvPr>
          <p:cNvSpPr>
            <a:spLocks noGrp="1"/>
          </p:cNvSpPr>
          <p:nvPr>
            <p:ph idx="1"/>
          </p:nvPr>
        </p:nvSpPr>
        <p:spPr>
          <a:xfrm>
            <a:off x="913775" y="1280161"/>
            <a:ext cx="10364452" cy="5345722"/>
          </a:xfrm>
        </p:spPr>
        <p:txBody>
          <a:bodyPr>
            <a:normAutofit/>
          </a:bodyPr>
          <a:lstStyle/>
          <a:p>
            <a:r>
              <a:rPr lang="en-US" dirty="0"/>
              <a:t>Reduction of </a:t>
            </a:r>
            <a:r>
              <a:rPr lang="en-GB" dirty="0"/>
              <a:t>polypropylene(pp) based Non woven fabrics usage</a:t>
            </a:r>
            <a:endParaRPr lang="en-US" dirty="0"/>
          </a:p>
          <a:p>
            <a:r>
              <a:rPr lang="en-US" dirty="0"/>
              <a:t>environmental, economic, and social benefits</a:t>
            </a:r>
          </a:p>
          <a:p>
            <a:r>
              <a:rPr lang="en-US" dirty="0"/>
              <a:t>Non-woven fabric made from banana fiber reduces environmental pollution.</a:t>
            </a:r>
          </a:p>
          <a:p>
            <a:r>
              <a:rPr lang="en-IN" dirty="0"/>
              <a:t>synthetic polymers </a:t>
            </a:r>
            <a:r>
              <a:rPr lang="en-US" dirty="0"/>
              <a:t>may release harmful pollutants into the environment during manufacturing and disposal.</a:t>
            </a:r>
          </a:p>
          <a:p>
            <a:r>
              <a:rPr lang="en-US" dirty="0"/>
              <a:t>additional income streams for farmers and communities engaged in banana cultivation. </a:t>
            </a:r>
          </a:p>
          <a:p>
            <a:r>
              <a:rPr lang="en-US" dirty="0"/>
              <a:t>This can contribute to poverty alleviation and rural development, empowering local communities economically.</a:t>
            </a:r>
          </a:p>
          <a:p>
            <a:endParaRPr lang="en-IN" dirty="0"/>
          </a:p>
        </p:txBody>
      </p:sp>
    </p:spTree>
    <p:extLst>
      <p:ext uri="{BB962C8B-B14F-4D97-AF65-F5344CB8AC3E}">
        <p14:creationId xmlns:p14="http://schemas.microsoft.com/office/powerpoint/2010/main" val="923525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84FCD00F-778B-4558-8FF1-88ACE7E5932F}"/>
              </a:ext>
            </a:extLst>
          </p:cNvPr>
          <p:cNvGraphicFramePr>
            <a:graphicFrameLocks noGrp="1"/>
          </p:cNvGraphicFramePr>
          <p:nvPr>
            <p:ph idx="4294967295"/>
            <p:extLst>
              <p:ext uri="{D42A27DB-BD31-4B8C-83A1-F6EECF244321}">
                <p14:modId xmlns:p14="http://schemas.microsoft.com/office/powerpoint/2010/main" val="1620786965"/>
              </p:ext>
            </p:extLst>
          </p:nvPr>
        </p:nvGraphicFramePr>
        <p:xfrm>
          <a:off x="100013" y="0"/>
          <a:ext cx="12091989" cy="7068817"/>
        </p:xfrm>
        <a:graphic>
          <a:graphicData uri="http://schemas.openxmlformats.org/drawingml/2006/table">
            <a:tbl>
              <a:tblPr firstRow="1" firstCol="1" bandRow="1">
                <a:tableStyleId>{5940675A-B579-460E-94D1-54222C63F5DA}</a:tableStyleId>
              </a:tblPr>
              <a:tblGrid>
                <a:gridCol w="2257426">
                  <a:extLst>
                    <a:ext uri="{9D8B030D-6E8A-4147-A177-3AD203B41FA5}">
                      <a16:colId xmlns:a16="http://schemas.microsoft.com/office/drawing/2014/main" val="3662319727"/>
                    </a:ext>
                  </a:extLst>
                </a:gridCol>
                <a:gridCol w="1714500">
                  <a:extLst>
                    <a:ext uri="{9D8B030D-6E8A-4147-A177-3AD203B41FA5}">
                      <a16:colId xmlns:a16="http://schemas.microsoft.com/office/drawing/2014/main" val="708933737"/>
                    </a:ext>
                  </a:extLst>
                </a:gridCol>
                <a:gridCol w="1367185">
                  <a:extLst>
                    <a:ext uri="{9D8B030D-6E8A-4147-A177-3AD203B41FA5}">
                      <a16:colId xmlns:a16="http://schemas.microsoft.com/office/drawing/2014/main" val="4191533907"/>
                    </a:ext>
                  </a:extLst>
                </a:gridCol>
                <a:gridCol w="1171769">
                  <a:extLst>
                    <a:ext uri="{9D8B030D-6E8A-4147-A177-3AD203B41FA5}">
                      <a16:colId xmlns:a16="http://schemas.microsoft.com/office/drawing/2014/main" val="2894315799"/>
                    </a:ext>
                  </a:extLst>
                </a:gridCol>
                <a:gridCol w="1151690">
                  <a:extLst>
                    <a:ext uri="{9D8B030D-6E8A-4147-A177-3AD203B41FA5}">
                      <a16:colId xmlns:a16="http://schemas.microsoft.com/office/drawing/2014/main" val="924075597"/>
                    </a:ext>
                  </a:extLst>
                </a:gridCol>
                <a:gridCol w="218369">
                  <a:extLst>
                    <a:ext uri="{9D8B030D-6E8A-4147-A177-3AD203B41FA5}">
                      <a16:colId xmlns:a16="http://schemas.microsoft.com/office/drawing/2014/main" val="2909039901"/>
                    </a:ext>
                  </a:extLst>
                </a:gridCol>
                <a:gridCol w="1151690">
                  <a:extLst>
                    <a:ext uri="{9D8B030D-6E8A-4147-A177-3AD203B41FA5}">
                      <a16:colId xmlns:a16="http://schemas.microsoft.com/office/drawing/2014/main" val="846862405"/>
                    </a:ext>
                  </a:extLst>
                </a:gridCol>
                <a:gridCol w="1091448">
                  <a:extLst>
                    <a:ext uri="{9D8B030D-6E8A-4147-A177-3AD203B41FA5}">
                      <a16:colId xmlns:a16="http://schemas.microsoft.com/office/drawing/2014/main" val="1806363683"/>
                    </a:ext>
                  </a:extLst>
                </a:gridCol>
                <a:gridCol w="983956">
                  <a:extLst>
                    <a:ext uri="{9D8B030D-6E8A-4147-A177-3AD203B41FA5}">
                      <a16:colId xmlns:a16="http://schemas.microsoft.com/office/drawing/2014/main" val="1067850065"/>
                    </a:ext>
                  </a:extLst>
                </a:gridCol>
                <a:gridCol w="983956">
                  <a:extLst>
                    <a:ext uri="{9D8B030D-6E8A-4147-A177-3AD203B41FA5}">
                      <a16:colId xmlns:a16="http://schemas.microsoft.com/office/drawing/2014/main" val="1266518222"/>
                    </a:ext>
                  </a:extLst>
                </a:gridCol>
              </a:tblGrid>
              <a:tr h="300994">
                <a:tc>
                  <a:txBody>
                    <a:bodyPr/>
                    <a:lstStyle/>
                    <a:p>
                      <a:pPr algn="ctr">
                        <a:lnSpc>
                          <a:spcPct val="150000"/>
                        </a:lnSpc>
                        <a:spcAft>
                          <a:spcPts val="0"/>
                        </a:spcAft>
                      </a:pPr>
                      <a:r>
                        <a:rPr lang="en-IN" sz="1800" dirty="0">
                          <a:effectLst/>
                        </a:rPr>
                        <a:t>Name of Project</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gridSpan="4">
                  <a:txBody>
                    <a:bodyPr/>
                    <a:lstStyle/>
                    <a:p>
                      <a:pPr algn="ctr">
                        <a:lnSpc>
                          <a:spcPct val="150000"/>
                        </a:lnSpc>
                        <a:spcAft>
                          <a:spcPts val="0"/>
                        </a:spcAft>
                      </a:pPr>
                      <a:r>
                        <a:rPr lang="en-IN" sz="1800">
                          <a:effectLst/>
                        </a:rPr>
                        <a:t>FY-2024-25</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hMerge="1">
                  <a:txBody>
                    <a:bodyPr/>
                    <a:lstStyle/>
                    <a:p>
                      <a:endParaRPr lang="en-IN"/>
                    </a:p>
                  </a:txBody>
                  <a:tcPr/>
                </a:tc>
                <a:tc hMerge="1">
                  <a:txBody>
                    <a:bodyPr/>
                    <a:lstStyle/>
                    <a:p>
                      <a:endParaRPr lang="en-IN"/>
                    </a:p>
                  </a:txBody>
                  <a:tcPr/>
                </a:tc>
                <a:tc hMerge="1">
                  <a:txBody>
                    <a:bodyPr/>
                    <a:lstStyle/>
                    <a:p>
                      <a:endParaRPr lang="en-IN"/>
                    </a:p>
                  </a:txBody>
                  <a:tcPr/>
                </a:tc>
                <a:tc gridSpan="5">
                  <a:txBody>
                    <a:bodyPr/>
                    <a:lstStyle/>
                    <a:p>
                      <a:pPr algn="ctr">
                        <a:lnSpc>
                          <a:spcPct val="150000"/>
                        </a:lnSpc>
                        <a:spcAft>
                          <a:spcPts val="0"/>
                        </a:spcAft>
                      </a:pPr>
                      <a:r>
                        <a:rPr lang="en-IN" sz="1800">
                          <a:effectLst/>
                        </a:rPr>
                        <a:t>FY-2026-27</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218296865"/>
                  </a:ext>
                </a:extLst>
              </a:tr>
              <a:tr h="437874">
                <a:tc rowSpan="5">
                  <a:txBody>
                    <a:bodyPr/>
                    <a:lstStyle/>
                    <a:p>
                      <a:pPr algn="just">
                        <a:lnSpc>
                          <a:spcPct val="115000"/>
                        </a:lnSpc>
                        <a:spcAft>
                          <a:spcPts val="0"/>
                        </a:spcAft>
                      </a:pPr>
                      <a:r>
                        <a:rPr lang="en-IN" sz="1800" dirty="0">
                          <a:effectLst/>
                        </a:rPr>
                        <a:t>Process and Machine development for Value-added Products from Banana Fibre – Non-Woven Fabric and Fibre Crafts.</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a:txBody>
                    <a:bodyPr/>
                    <a:lstStyle/>
                    <a:p>
                      <a:pPr>
                        <a:lnSpc>
                          <a:spcPct val="150000"/>
                        </a:lnSpc>
                        <a:spcAft>
                          <a:spcPts val="0"/>
                        </a:spcAft>
                      </a:pPr>
                      <a:r>
                        <a:rPr lang="en-IN" sz="1800" dirty="0">
                          <a:effectLst/>
                        </a:rPr>
                        <a:t>Q1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a:txBody>
                    <a:bodyPr/>
                    <a:lstStyle/>
                    <a:p>
                      <a:pPr>
                        <a:lnSpc>
                          <a:spcPct val="150000"/>
                        </a:lnSpc>
                        <a:spcAft>
                          <a:spcPts val="0"/>
                        </a:spcAft>
                      </a:pPr>
                      <a:r>
                        <a:rPr lang="en-IN" sz="1800">
                          <a:effectLst/>
                        </a:rPr>
                        <a:t>Q2</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a:txBody>
                    <a:bodyPr/>
                    <a:lstStyle/>
                    <a:p>
                      <a:pPr>
                        <a:lnSpc>
                          <a:spcPct val="150000"/>
                        </a:lnSpc>
                        <a:spcAft>
                          <a:spcPts val="0"/>
                        </a:spcAft>
                      </a:pPr>
                      <a:r>
                        <a:rPr lang="en-IN" sz="1800">
                          <a:effectLst/>
                        </a:rPr>
                        <a:t>Q3</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gridSpan="2">
                  <a:txBody>
                    <a:bodyPr/>
                    <a:lstStyle/>
                    <a:p>
                      <a:pPr>
                        <a:lnSpc>
                          <a:spcPct val="150000"/>
                        </a:lnSpc>
                        <a:spcAft>
                          <a:spcPts val="0"/>
                        </a:spcAft>
                      </a:pPr>
                      <a:r>
                        <a:rPr lang="en-IN" sz="1800">
                          <a:effectLst/>
                        </a:rPr>
                        <a:t>Q4</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hMerge="1">
                  <a:txBody>
                    <a:bodyPr/>
                    <a:lstStyle/>
                    <a:p>
                      <a:endParaRPr lang="en-IN"/>
                    </a:p>
                  </a:txBody>
                  <a:tcPr/>
                </a:tc>
                <a:tc>
                  <a:txBody>
                    <a:bodyPr/>
                    <a:lstStyle/>
                    <a:p>
                      <a:pPr>
                        <a:lnSpc>
                          <a:spcPct val="150000"/>
                        </a:lnSpc>
                        <a:spcAft>
                          <a:spcPts val="0"/>
                        </a:spcAft>
                      </a:pPr>
                      <a:r>
                        <a:rPr lang="en-IN" sz="1800">
                          <a:effectLst/>
                        </a:rPr>
                        <a:t>Q1 </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a:txBody>
                    <a:bodyPr/>
                    <a:lstStyle/>
                    <a:p>
                      <a:pPr>
                        <a:lnSpc>
                          <a:spcPct val="150000"/>
                        </a:lnSpc>
                        <a:spcAft>
                          <a:spcPts val="0"/>
                        </a:spcAft>
                      </a:pPr>
                      <a:r>
                        <a:rPr lang="en-IN" sz="1800" dirty="0">
                          <a:effectLst/>
                        </a:rPr>
                        <a:t>Q2</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a:txBody>
                    <a:bodyPr/>
                    <a:lstStyle/>
                    <a:p>
                      <a:pPr>
                        <a:lnSpc>
                          <a:spcPct val="150000"/>
                        </a:lnSpc>
                        <a:spcAft>
                          <a:spcPts val="0"/>
                        </a:spcAft>
                      </a:pPr>
                      <a:r>
                        <a:rPr lang="en-IN" sz="1800" dirty="0">
                          <a:effectLst/>
                        </a:rPr>
                        <a:t>Q3</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a:txBody>
                    <a:bodyPr/>
                    <a:lstStyle/>
                    <a:p>
                      <a:pPr>
                        <a:lnSpc>
                          <a:spcPct val="150000"/>
                        </a:lnSpc>
                        <a:spcAft>
                          <a:spcPts val="0"/>
                        </a:spcAft>
                      </a:pPr>
                      <a:r>
                        <a:rPr lang="en-IN" sz="1800">
                          <a:effectLst/>
                        </a:rPr>
                        <a:t>Q4</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extLst>
                  <a:ext uri="{0D108BD9-81ED-4DB2-BD59-A6C34878D82A}">
                    <a16:rowId xmlns:a16="http://schemas.microsoft.com/office/drawing/2014/main" val="3763563519"/>
                  </a:ext>
                </a:extLst>
              </a:tr>
              <a:tr h="288381">
                <a:tc vMerge="1">
                  <a:txBody>
                    <a:bodyPr/>
                    <a:lstStyle/>
                    <a:p>
                      <a:endParaRPr lang="en-IN"/>
                    </a:p>
                  </a:txBody>
                  <a:tcPr/>
                </a:tc>
                <a:tc>
                  <a:txBody>
                    <a:bodyPr/>
                    <a:lstStyle/>
                    <a:p>
                      <a:pPr algn="ctr">
                        <a:lnSpc>
                          <a:spcPct val="150000"/>
                        </a:lnSpc>
                        <a:spcAft>
                          <a:spcPts val="0"/>
                        </a:spcAft>
                      </a:pPr>
                      <a:r>
                        <a:rPr lang="en-IN" sz="1800" b="1" dirty="0">
                          <a:solidFill>
                            <a:schemeClr val="tx1"/>
                          </a:solidFill>
                          <a:effectLst/>
                        </a:rPr>
                        <a:t>A </a:t>
                      </a:r>
                      <a:endParaRPr lang="en-IN" sz="1800" b="1" dirty="0">
                        <a:solidFill>
                          <a:schemeClr val="tx1"/>
                        </a:solidFill>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solidFill>
                      <a:schemeClr val="accent6"/>
                    </a:solidFill>
                  </a:tcPr>
                </a:tc>
                <a:tc>
                  <a:txBody>
                    <a:bodyPr/>
                    <a:lstStyle/>
                    <a:p>
                      <a:pPr>
                        <a:lnSpc>
                          <a:spcPct val="150000"/>
                        </a:lnSpc>
                        <a:spcAft>
                          <a:spcPts val="0"/>
                        </a:spcAft>
                      </a:pPr>
                      <a:r>
                        <a:rPr lang="en-IN" sz="1800" dirty="0">
                          <a:solidFill>
                            <a:schemeClr val="accent6"/>
                          </a:solidFill>
                          <a:effectLst/>
                        </a:rPr>
                        <a:t> </a:t>
                      </a:r>
                      <a:endParaRPr lang="en-IN" sz="1800" dirty="0">
                        <a:solidFill>
                          <a:schemeClr val="accent6"/>
                        </a:solidFill>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solidFill>
                      <a:schemeClr val="accent6"/>
                    </a:solidFill>
                  </a:tcPr>
                </a:tc>
                <a:tc>
                  <a:txBody>
                    <a:bodyPr/>
                    <a:lstStyle/>
                    <a:p>
                      <a:pPr>
                        <a:lnSpc>
                          <a:spcPct val="107000"/>
                        </a:lnSpc>
                      </a:pPr>
                      <a:endParaRPr lang="en-IN" sz="1800">
                        <a:effectLst/>
                        <a:latin typeface="Calibri" panose="020F0502020204030204" pitchFamily="34" charset="0"/>
                        <a:cs typeface="Mangal" panose="02040503050203030202" pitchFamily="18" charset="0"/>
                      </a:endParaRPr>
                    </a:p>
                  </a:txBody>
                  <a:tcPr marL="41524" marR="41524" marT="5767" marB="0"/>
                </a:tc>
                <a:tc gridSpan="2">
                  <a:txBody>
                    <a:bodyPr/>
                    <a:lstStyle/>
                    <a:p>
                      <a:pPr>
                        <a:lnSpc>
                          <a:spcPct val="150000"/>
                        </a:lnSpc>
                        <a:spcAft>
                          <a:spcPts val="0"/>
                        </a:spcAft>
                      </a:pPr>
                      <a:r>
                        <a:rPr lang="en-IN" sz="1800">
                          <a:effectLst/>
                        </a:rPr>
                        <a:t> </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hMerge="1">
                  <a:txBody>
                    <a:bodyPr/>
                    <a:lstStyle/>
                    <a:p>
                      <a:endParaRPr lang="en-IN"/>
                    </a:p>
                  </a:txBody>
                  <a:tcPr/>
                </a:tc>
                <a:tc rowSpan="2">
                  <a:txBody>
                    <a:bodyPr/>
                    <a:lstStyle/>
                    <a:p>
                      <a:pPr>
                        <a:lnSpc>
                          <a:spcPct val="107000"/>
                        </a:lnSpc>
                      </a:pPr>
                      <a:endParaRPr lang="en-IN" sz="1800" dirty="0">
                        <a:effectLst/>
                        <a:latin typeface="Calibri" panose="020F0502020204030204" pitchFamily="34" charset="0"/>
                        <a:cs typeface="Mangal" panose="02040503050203030202" pitchFamily="18" charset="0"/>
                      </a:endParaRPr>
                    </a:p>
                  </a:txBody>
                  <a:tcPr marL="41524" marR="41524" marT="5767" marB="0"/>
                </a:tc>
                <a:tc rowSpan="2">
                  <a:txBody>
                    <a:bodyPr/>
                    <a:lstStyle/>
                    <a:p>
                      <a:pPr>
                        <a:lnSpc>
                          <a:spcPct val="150000"/>
                        </a:lnSpc>
                        <a:spcAft>
                          <a:spcPts val="0"/>
                        </a:spcAft>
                      </a:pPr>
                      <a:r>
                        <a:rPr lang="en-IN" sz="1800" dirty="0">
                          <a:effectLst/>
                        </a:rPr>
                        <a:t>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rowSpan="3">
                  <a:txBody>
                    <a:bodyPr/>
                    <a:lstStyle/>
                    <a:p>
                      <a:pPr>
                        <a:lnSpc>
                          <a:spcPct val="107000"/>
                        </a:lnSpc>
                      </a:pPr>
                      <a:endParaRPr lang="en-IN" sz="1800" dirty="0">
                        <a:effectLst/>
                        <a:latin typeface="Calibri" panose="020F0502020204030204" pitchFamily="34" charset="0"/>
                        <a:cs typeface="Mangal" panose="02040503050203030202" pitchFamily="18" charset="0"/>
                      </a:endParaRPr>
                    </a:p>
                  </a:txBody>
                  <a:tcPr marL="41524" marR="41524" marT="5767" marB="0"/>
                </a:tc>
                <a:tc rowSpan="3">
                  <a:txBody>
                    <a:bodyPr/>
                    <a:lstStyle/>
                    <a:p>
                      <a:pPr>
                        <a:lnSpc>
                          <a:spcPct val="150000"/>
                        </a:lnSpc>
                        <a:spcAft>
                          <a:spcPts val="0"/>
                        </a:spcAft>
                      </a:pPr>
                      <a:r>
                        <a:rPr lang="en-IN" sz="1800">
                          <a:effectLst/>
                        </a:rPr>
                        <a:t> </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extLst>
                  <a:ext uri="{0D108BD9-81ED-4DB2-BD59-A6C34878D82A}">
                    <a16:rowId xmlns:a16="http://schemas.microsoft.com/office/drawing/2014/main" val="1187109624"/>
                  </a:ext>
                </a:extLst>
              </a:tr>
              <a:tr h="338260">
                <a:tc vMerge="1">
                  <a:txBody>
                    <a:bodyPr/>
                    <a:lstStyle/>
                    <a:p>
                      <a:endParaRPr lang="en-IN"/>
                    </a:p>
                  </a:txBody>
                  <a:tcPr/>
                </a:tc>
                <a:tc>
                  <a:txBody>
                    <a:bodyPr/>
                    <a:lstStyle/>
                    <a:p>
                      <a:pPr>
                        <a:lnSpc>
                          <a:spcPct val="107000"/>
                        </a:lnSpc>
                      </a:pPr>
                      <a:endParaRPr lang="en-IN" sz="1800" dirty="0">
                        <a:effectLst/>
                        <a:latin typeface="Calibri" panose="020F0502020204030204" pitchFamily="34" charset="0"/>
                        <a:cs typeface="Mangal" panose="02040503050203030202" pitchFamily="18" charset="0"/>
                      </a:endParaRPr>
                    </a:p>
                  </a:txBody>
                  <a:tcPr marL="41524" marR="41524" marT="5767" marB="0"/>
                </a:tc>
                <a:tc>
                  <a:txBody>
                    <a:bodyPr/>
                    <a:lstStyle/>
                    <a:p>
                      <a:pPr>
                        <a:lnSpc>
                          <a:spcPct val="150000"/>
                        </a:lnSpc>
                        <a:spcAft>
                          <a:spcPts val="0"/>
                        </a:spcAft>
                      </a:pPr>
                      <a:r>
                        <a:rPr lang="en-IN" sz="1800" dirty="0">
                          <a:effectLst/>
                        </a:rPr>
                        <a:t>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a:txBody>
                    <a:bodyPr/>
                    <a:lstStyle/>
                    <a:p>
                      <a:pPr algn="ctr">
                        <a:lnSpc>
                          <a:spcPct val="150000"/>
                        </a:lnSpc>
                        <a:spcAft>
                          <a:spcPts val="0"/>
                        </a:spcAft>
                      </a:pPr>
                      <a:r>
                        <a:rPr lang="en-IN" sz="1800" b="1" dirty="0">
                          <a:effectLst/>
                        </a:rPr>
                        <a:t>B</a:t>
                      </a:r>
                      <a:endParaRPr lang="en-IN" sz="1800" b="1"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solidFill>
                      <a:schemeClr val="accent1"/>
                    </a:solidFill>
                  </a:tcPr>
                </a:tc>
                <a:tc gridSpan="2">
                  <a:txBody>
                    <a:bodyPr/>
                    <a:lstStyle/>
                    <a:p>
                      <a:pPr>
                        <a:lnSpc>
                          <a:spcPct val="150000"/>
                        </a:lnSpc>
                        <a:spcAft>
                          <a:spcPts val="0"/>
                        </a:spcAft>
                      </a:pPr>
                      <a:r>
                        <a:rPr lang="en-IN" sz="1800" dirty="0">
                          <a:effectLst/>
                        </a:rPr>
                        <a:t>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solidFill>
                      <a:schemeClr val="accent1"/>
                    </a:solidFill>
                  </a:tcPr>
                </a:tc>
                <a:tc hMerge="1">
                  <a:txBody>
                    <a:bodyPr/>
                    <a:lstStyle/>
                    <a:p>
                      <a:endParaRPr lang="en-IN"/>
                    </a:p>
                  </a:txBody>
                  <a:tcPr/>
                </a:tc>
                <a:tc vMerge="1">
                  <a:txBody>
                    <a:bodyPr/>
                    <a:lstStyle/>
                    <a:p>
                      <a:endParaRPr lang="en-IN"/>
                    </a:p>
                  </a:txBody>
                  <a:tcPr/>
                </a:tc>
                <a:tc vMerge="1">
                  <a:txBody>
                    <a:bodyPr/>
                    <a:lstStyle/>
                    <a:p>
                      <a:endParaRPr lang="en-IN"/>
                    </a:p>
                  </a:txBody>
                  <a:tcPr/>
                </a:tc>
                <a:tc vMerge="1">
                  <a:txBody>
                    <a:bodyPr/>
                    <a:lstStyle/>
                    <a:p>
                      <a:endParaRPr lang="en-IN"/>
                    </a:p>
                  </a:txBody>
                  <a:tcPr/>
                </a:tc>
                <a:tc vMerge="1">
                  <a:txBody>
                    <a:bodyPr/>
                    <a:lstStyle/>
                    <a:p>
                      <a:endParaRPr lang="en-IN"/>
                    </a:p>
                  </a:txBody>
                  <a:tcPr/>
                </a:tc>
                <a:extLst>
                  <a:ext uri="{0D108BD9-81ED-4DB2-BD59-A6C34878D82A}">
                    <a16:rowId xmlns:a16="http://schemas.microsoft.com/office/drawing/2014/main" val="2585616167"/>
                  </a:ext>
                </a:extLst>
              </a:tr>
              <a:tr h="296694">
                <a:tc vMerge="1">
                  <a:txBody>
                    <a:bodyPr/>
                    <a:lstStyle/>
                    <a:p>
                      <a:endParaRPr lang="en-IN"/>
                    </a:p>
                  </a:txBody>
                  <a:tcPr/>
                </a:tc>
                <a:tc>
                  <a:txBody>
                    <a:bodyPr/>
                    <a:lstStyle/>
                    <a:p>
                      <a:pPr>
                        <a:lnSpc>
                          <a:spcPct val="107000"/>
                        </a:lnSpc>
                      </a:pPr>
                      <a:endParaRPr lang="en-IN" sz="1800" dirty="0">
                        <a:effectLst/>
                        <a:latin typeface="Calibri" panose="020F0502020204030204" pitchFamily="34" charset="0"/>
                        <a:cs typeface="Mangal" panose="02040503050203030202" pitchFamily="18" charset="0"/>
                      </a:endParaRPr>
                    </a:p>
                  </a:txBody>
                  <a:tcPr marL="41524" marR="41524" marT="5767" marB="0"/>
                </a:tc>
                <a:tc>
                  <a:txBody>
                    <a:bodyPr/>
                    <a:lstStyle/>
                    <a:p>
                      <a:pPr>
                        <a:lnSpc>
                          <a:spcPct val="150000"/>
                        </a:lnSpc>
                        <a:spcAft>
                          <a:spcPts val="0"/>
                        </a:spcAft>
                      </a:pPr>
                      <a:r>
                        <a:rPr lang="en-IN" sz="1800" dirty="0">
                          <a:effectLst/>
                        </a:rPr>
                        <a:t>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a:txBody>
                    <a:bodyPr/>
                    <a:lstStyle/>
                    <a:p>
                      <a:pPr>
                        <a:lnSpc>
                          <a:spcPct val="107000"/>
                        </a:lnSpc>
                      </a:pPr>
                      <a:endParaRPr lang="en-IN" sz="1800" dirty="0">
                        <a:effectLst/>
                        <a:latin typeface="Calibri" panose="020F0502020204030204" pitchFamily="34" charset="0"/>
                        <a:cs typeface="Mangal" panose="02040503050203030202" pitchFamily="18" charset="0"/>
                      </a:endParaRPr>
                    </a:p>
                  </a:txBody>
                  <a:tcPr marL="41524" marR="41524" marT="5767" marB="0"/>
                </a:tc>
                <a:tc gridSpan="2">
                  <a:txBody>
                    <a:bodyPr/>
                    <a:lstStyle/>
                    <a:p>
                      <a:pPr>
                        <a:lnSpc>
                          <a:spcPct val="150000"/>
                        </a:lnSpc>
                        <a:spcAft>
                          <a:spcPts val="0"/>
                        </a:spcAft>
                      </a:pPr>
                      <a:r>
                        <a:rPr lang="en-IN" sz="1800" dirty="0">
                          <a:effectLst/>
                        </a:rPr>
                        <a:t>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hMerge="1">
                  <a:txBody>
                    <a:bodyPr/>
                    <a:lstStyle/>
                    <a:p>
                      <a:endParaRPr lang="en-IN"/>
                    </a:p>
                  </a:txBody>
                  <a:tcPr/>
                </a:tc>
                <a:tc>
                  <a:txBody>
                    <a:bodyPr/>
                    <a:lstStyle/>
                    <a:p>
                      <a:pPr algn="ctr">
                        <a:lnSpc>
                          <a:spcPct val="150000"/>
                        </a:lnSpc>
                        <a:spcAft>
                          <a:spcPts val="0"/>
                        </a:spcAft>
                      </a:pPr>
                      <a:r>
                        <a:rPr lang="en-IN" sz="1800" b="1" dirty="0">
                          <a:solidFill>
                            <a:schemeClr val="tx1"/>
                          </a:solidFill>
                          <a:effectLst/>
                        </a:rPr>
                        <a:t>C</a:t>
                      </a:r>
                      <a:endParaRPr lang="en-IN" sz="1800" b="1" dirty="0">
                        <a:solidFill>
                          <a:schemeClr val="tx1"/>
                        </a:solidFill>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solidFill>
                      <a:schemeClr val="accent2"/>
                    </a:solidFill>
                  </a:tcPr>
                </a:tc>
                <a:tc>
                  <a:txBody>
                    <a:bodyPr/>
                    <a:lstStyle/>
                    <a:p>
                      <a:pPr>
                        <a:lnSpc>
                          <a:spcPct val="150000"/>
                        </a:lnSpc>
                        <a:spcAft>
                          <a:spcPts val="0"/>
                        </a:spcAft>
                      </a:pPr>
                      <a:r>
                        <a:rPr lang="en-IN" sz="1800" dirty="0">
                          <a:effectLst/>
                        </a:rPr>
                        <a:t>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solidFill>
                      <a:schemeClr val="accent2"/>
                    </a:solidFill>
                  </a:tcPr>
                </a:tc>
                <a:tc vMerge="1">
                  <a:txBody>
                    <a:bodyPr/>
                    <a:lstStyle/>
                    <a:p>
                      <a:endParaRPr lang="en-IN"/>
                    </a:p>
                  </a:txBody>
                  <a:tcPr/>
                </a:tc>
                <a:tc vMerge="1">
                  <a:txBody>
                    <a:bodyPr/>
                    <a:lstStyle/>
                    <a:p>
                      <a:endParaRPr lang="en-IN"/>
                    </a:p>
                  </a:txBody>
                  <a:tcPr/>
                </a:tc>
                <a:extLst>
                  <a:ext uri="{0D108BD9-81ED-4DB2-BD59-A6C34878D82A}">
                    <a16:rowId xmlns:a16="http://schemas.microsoft.com/office/drawing/2014/main" val="1060125614"/>
                  </a:ext>
                </a:extLst>
              </a:tr>
              <a:tr h="319627">
                <a:tc vMerge="1">
                  <a:txBody>
                    <a:bodyPr/>
                    <a:lstStyle/>
                    <a:p>
                      <a:endParaRPr lang="en-IN"/>
                    </a:p>
                  </a:txBody>
                  <a:tcPr/>
                </a:tc>
                <a:tc>
                  <a:txBody>
                    <a:bodyPr/>
                    <a:lstStyle/>
                    <a:p>
                      <a:pPr>
                        <a:lnSpc>
                          <a:spcPct val="107000"/>
                        </a:lnSpc>
                      </a:pPr>
                      <a:endParaRPr lang="en-IN" sz="1800" dirty="0">
                        <a:effectLst/>
                        <a:latin typeface="Calibri" panose="020F0502020204030204" pitchFamily="34" charset="0"/>
                        <a:cs typeface="Mangal" panose="02040503050203030202" pitchFamily="18" charset="0"/>
                      </a:endParaRPr>
                    </a:p>
                  </a:txBody>
                  <a:tcPr marL="41524" marR="41524" marT="5767" marB="0"/>
                </a:tc>
                <a:tc>
                  <a:txBody>
                    <a:bodyPr/>
                    <a:lstStyle/>
                    <a:p>
                      <a:pPr>
                        <a:lnSpc>
                          <a:spcPct val="150000"/>
                        </a:lnSpc>
                        <a:spcAft>
                          <a:spcPts val="0"/>
                        </a:spcAft>
                      </a:pPr>
                      <a:r>
                        <a:rPr lang="en-IN" sz="1800">
                          <a:effectLst/>
                        </a:rPr>
                        <a:t> </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a:txBody>
                    <a:bodyPr/>
                    <a:lstStyle/>
                    <a:p>
                      <a:pPr>
                        <a:lnSpc>
                          <a:spcPct val="107000"/>
                        </a:lnSpc>
                      </a:pPr>
                      <a:endParaRPr lang="en-IN" sz="1800">
                        <a:effectLst/>
                        <a:latin typeface="Calibri" panose="020F0502020204030204" pitchFamily="34" charset="0"/>
                        <a:cs typeface="Mangal" panose="02040503050203030202" pitchFamily="18" charset="0"/>
                      </a:endParaRPr>
                    </a:p>
                  </a:txBody>
                  <a:tcPr marL="41524" marR="41524" marT="5767" marB="0"/>
                </a:tc>
                <a:tc gridSpan="2">
                  <a:txBody>
                    <a:bodyPr/>
                    <a:lstStyle/>
                    <a:p>
                      <a:pPr>
                        <a:lnSpc>
                          <a:spcPct val="150000"/>
                        </a:lnSpc>
                        <a:spcAft>
                          <a:spcPts val="0"/>
                        </a:spcAft>
                      </a:pPr>
                      <a:r>
                        <a:rPr lang="en-IN" sz="1800" dirty="0">
                          <a:effectLst/>
                        </a:rPr>
                        <a:t>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hMerge="1">
                  <a:txBody>
                    <a:bodyPr/>
                    <a:lstStyle/>
                    <a:p>
                      <a:endParaRPr lang="en-IN"/>
                    </a:p>
                  </a:txBody>
                  <a:tcPr/>
                </a:tc>
                <a:tc>
                  <a:txBody>
                    <a:bodyPr/>
                    <a:lstStyle/>
                    <a:p>
                      <a:pPr>
                        <a:lnSpc>
                          <a:spcPct val="107000"/>
                        </a:lnSpc>
                      </a:pPr>
                      <a:endParaRPr lang="en-IN" sz="1800" dirty="0">
                        <a:effectLst/>
                        <a:latin typeface="Calibri" panose="020F0502020204030204" pitchFamily="34" charset="0"/>
                        <a:cs typeface="Mangal" panose="02040503050203030202" pitchFamily="18" charset="0"/>
                      </a:endParaRPr>
                    </a:p>
                  </a:txBody>
                  <a:tcPr marL="41524" marR="41524" marT="5767" marB="0"/>
                </a:tc>
                <a:tc>
                  <a:txBody>
                    <a:bodyPr/>
                    <a:lstStyle/>
                    <a:p>
                      <a:pPr>
                        <a:lnSpc>
                          <a:spcPct val="150000"/>
                        </a:lnSpc>
                        <a:spcAft>
                          <a:spcPts val="0"/>
                        </a:spcAft>
                      </a:pPr>
                      <a:r>
                        <a:rPr lang="en-IN" sz="1800">
                          <a:effectLst/>
                        </a:rPr>
                        <a:t> </a:t>
                      </a:r>
                      <a:endParaRPr lang="en-IN" sz="180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tc>
                <a:tc>
                  <a:txBody>
                    <a:bodyPr/>
                    <a:lstStyle/>
                    <a:p>
                      <a:pPr algn="ctr">
                        <a:lnSpc>
                          <a:spcPct val="150000"/>
                        </a:lnSpc>
                        <a:spcAft>
                          <a:spcPts val="0"/>
                        </a:spcAft>
                      </a:pPr>
                      <a:r>
                        <a:rPr lang="en-IN" sz="1800" b="1" dirty="0">
                          <a:effectLst/>
                        </a:rPr>
                        <a:t>D</a:t>
                      </a:r>
                      <a:endParaRPr lang="en-IN" sz="1800" b="1"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solidFill>
                      <a:srgbClr val="00B0F0"/>
                    </a:solidFill>
                  </a:tcPr>
                </a:tc>
                <a:tc>
                  <a:txBody>
                    <a:bodyPr/>
                    <a:lstStyle/>
                    <a:p>
                      <a:pPr>
                        <a:lnSpc>
                          <a:spcPct val="150000"/>
                        </a:lnSpc>
                        <a:spcAft>
                          <a:spcPts val="0"/>
                        </a:spcAft>
                      </a:pPr>
                      <a:r>
                        <a:rPr lang="en-IN" sz="1800" dirty="0">
                          <a:effectLst/>
                        </a:rPr>
                        <a:t>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solidFill>
                      <a:srgbClr val="00B0F0"/>
                    </a:solidFill>
                  </a:tcPr>
                </a:tc>
                <a:extLst>
                  <a:ext uri="{0D108BD9-81ED-4DB2-BD59-A6C34878D82A}">
                    <a16:rowId xmlns:a16="http://schemas.microsoft.com/office/drawing/2014/main" val="1891793590"/>
                  </a:ext>
                </a:extLst>
              </a:tr>
              <a:tr h="434291">
                <a:tc>
                  <a:txBody>
                    <a:bodyPr/>
                    <a:lstStyle/>
                    <a:p>
                      <a:pPr>
                        <a:lnSpc>
                          <a:spcPct val="150000"/>
                        </a:lnSpc>
                        <a:spcAft>
                          <a:spcPts val="0"/>
                        </a:spcAft>
                      </a:pPr>
                      <a:r>
                        <a:rPr lang="en-IN" sz="1800" b="1" dirty="0">
                          <a:effectLst/>
                        </a:rPr>
                        <a:t>Budget, Rs in lakhs</a:t>
                      </a:r>
                      <a:endParaRPr lang="en-IN" sz="1800" b="1" dirty="0">
                        <a:effectLst/>
                        <a:latin typeface="Calibri" panose="020F0502020204030204" pitchFamily="34" charset="0"/>
                        <a:ea typeface="Times New Roman" panose="02020603050405020304" pitchFamily="18" charset="0"/>
                        <a:cs typeface="Mangal" panose="02040503050203030202" pitchFamily="18" charset="0"/>
                      </a:endParaRPr>
                    </a:p>
                  </a:txBody>
                  <a:tcPr marL="0" marR="0" marT="0" marB="0" anchor="ctr"/>
                </a:tc>
                <a:tc gridSpan="5">
                  <a:txBody>
                    <a:bodyPr/>
                    <a:lstStyle/>
                    <a:p>
                      <a:pPr algn="ctr">
                        <a:lnSpc>
                          <a:spcPct val="150000"/>
                        </a:lnSpc>
                        <a:spcAft>
                          <a:spcPts val="0"/>
                        </a:spcAft>
                      </a:pPr>
                      <a:r>
                        <a:rPr lang="en-IN" sz="1800" b="1" dirty="0">
                          <a:effectLst/>
                        </a:rPr>
                        <a:t>7.65 lakhs</a:t>
                      </a:r>
                      <a:endParaRPr lang="en-IN" sz="1800" b="1"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gridSpan="4">
                  <a:txBody>
                    <a:bodyPr/>
                    <a:lstStyle/>
                    <a:p>
                      <a:pPr algn="ctr">
                        <a:lnSpc>
                          <a:spcPct val="150000"/>
                        </a:lnSpc>
                        <a:spcAft>
                          <a:spcPts val="0"/>
                        </a:spcAft>
                      </a:pPr>
                      <a:r>
                        <a:rPr lang="en-IN" sz="1800" b="1" dirty="0">
                          <a:effectLst/>
                        </a:rPr>
                        <a:t>7.35 lakhs</a:t>
                      </a:r>
                      <a:endParaRPr lang="en-IN" sz="1800" b="1"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524954064"/>
                  </a:ext>
                </a:extLst>
              </a:tr>
              <a:tr h="1593834">
                <a:tc>
                  <a:txBody>
                    <a:bodyPr/>
                    <a:lstStyle/>
                    <a:p>
                      <a:pPr algn="ctr">
                        <a:lnSpc>
                          <a:spcPct val="150000"/>
                        </a:lnSpc>
                        <a:spcAft>
                          <a:spcPts val="0"/>
                        </a:spcAft>
                      </a:pPr>
                      <a:r>
                        <a:rPr lang="en-IN" sz="1800" dirty="0">
                          <a:effectLst/>
                        </a:rPr>
                        <a:t>A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gridSpan="9">
                  <a:txBody>
                    <a:bodyPr/>
                    <a:lstStyle/>
                    <a:p>
                      <a:pPr marL="342900" lvl="0" indent="-342900" algn="just" hangingPunct="0">
                        <a:lnSpc>
                          <a:spcPct val="115000"/>
                        </a:lnSpc>
                        <a:spcAft>
                          <a:spcPts val="0"/>
                        </a:spcAft>
                        <a:buFont typeface="+mj-lt"/>
                        <a:buAutoNum type="arabicPeriod"/>
                      </a:pPr>
                      <a:r>
                        <a:rPr lang="en-IN" sz="1800" dirty="0">
                          <a:effectLst/>
                        </a:rPr>
                        <a:t>Field Visit to identify the problems and present status of raw material utilization and availability.</a:t>
                      </a:r>
                    </a:p>
                    <a:p>
                      <a:pPr marL="342900" lvl="0" indent="-342900" algn="just">
                        <a:lnSpc>
                          <a:spcPct val="107000"/>
                        </a:lnSpc>
                        <a:spcAft>
                          <a:spcPts val="0"/>
                        </a:spcAft>
                        <a:buFont typeface="+mj-lt"/>
                        <a:buAutoNum type="arabicPeriod"/>
                      </a:pPr>
                      <a:r>
                        <a:rPr lang="en-US" sz="1800" dirty="0">
                          <a:effectLst/>
                        </a:rPr>
                        <a:t>Collection of Banana stems from farmers and Procurement of raw materials after the field study. Designing the suitable process to convert the Banana stem into </a:t>
                      </a:r>
                      <a:r>
                        <a:rPr lang="en-US" sz="1800" dirty="0" err="1">
                          <a:effectLst/>
                        </a:rPr>
                        <a:t>Fibre</a:t>
                      </a:r>
                      <a:r>
                        <a:rPr lang="en-US" sz="1800" dirty="0">
                          <a:effectLst/>
                        </a:rPr>
                        <a:t>.</a:t>
                      </a:r>
                      <a:endParaRPr lang="en-IN" sz="1800" dirty="0">
                        <a:effectLst/>
                      </a:endParaRPr>
                    </a:p>
                    <a:p>
                      <a:pPr marL="342900" lvl="0" indent="-342900" algn="just">
                        <a:lnSpc>
                          <a:spcPct val="115000"/>
                        </a:lnSpc>
                        <a:spcAft>
                          <a:spcPts val="0"/>
                        </a:spcAft>
                        <a:buFont typeface="+mj-lt"/>
                        <a:buAutoNum type="arabicPeriod"/>
                      </a:pPr>
                      <a:r>
                        <a:rPr lang="en-US" sz="1800" dirty="0">
                          <a:effectLst/>
                        </a:rPr>
                        <a:t>procurement of basic machineries and supporting machineries. </a:t>
                      </a:r>
                      <a:endParaRPr lang="en-IN" sz="1800" dirty="0">
                        <a:effectLst/>
                      </a:endParaRPr>
                    </a:p>
                    <a:p>
                      <a:pPr marL="342900" lvl="0" indent="-342900" algn="just">
                        <a:lnSpc>
                          <a:spcPct val="115000"/>
                        </a:lnSpc>
                        <a:spcAft>
                          <a:spcPts val="0"/>
                        </a:spcAft>
                        <a:buFont typeface="+mj-lt"/>
                        <a:buAutoNum type="arabicPeriod"/>
                      </a:pPr>
                      <a:r>
                        <a:rPr lang="en-US" sz="1800" kern="1200" dirty="0">
                          <a:effectLst/>
                        </a:rPr>
                        <a:t>Procurement of </a:t>
                      </a:r>
                      <a:r>
                        <a:rPr lang="en-US" sz="1800" dirty="0">
                          <a:effectLst/>
                        </a:rPr>
                        <a:t>spare parts and accessories.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433261049"/>
                  </a:ext>
                </a:extLst>
              </a:tr>
              <a:tr h="683162">
                <a:tc>
                  <a:txBody>
                    <a:bodyPr/>
                    <a:lstStyle/>
                    <a:p>
                      <a:pPr algn="ctr">
                        <a:lnSpc>
                          <a:spcPct val="150000"/>
                        </a:lnSpc>
                        <a:spcAft>
                          <a:spcPts val="0"/>
                        </a:spcAft>
                      </a:pPr>
                      <a:r>
                        <a:rPr lang="en-IN" sz="1800" dirty="0">
                          <a:effectLst/>
                        </a:rPr>
                        <a:t>B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gridSpan="9">
                  <a:txBody>
                    <a:bodyPr/>
                    <a:lstStyle/>
                    <a:p>
                      <a:pPr marL="342900" lvl="0" indent="-342900" algn="just">
                        <a:lnSpc>
                          <a:spcPct val="115000"/>
                        </a:lnSpc>
                        <a:spcAft>
                          <a:spcPts val="0"/>
                        </a:spcAft>
                        <a:buClr>
                          <a:srgbClr val="000000"/>
                        </a:buClr>
                        <a:buFont typeface="+mj-lt"/>
                        <a:buAutoNum type="arabicPeriod"/>
                      </a:pPr>
                      <a:r>
                        <a:rPr lang="en-US" sz="1800" dirty="0">
                          <a:effectLst/>
                        </a:rPr>
                        <a:t>Optimization of Process and Method.</a:t>
                      </a:r>
                      <a:endParaRPr lang="en-IN" sz="1800" dirty="0">
                        <a:effectLst/>
                      </a:endParaRPr>
                    </a:p>
                    <a:p>
                      <a:pPr marL="342900" lvl="0" indent="-342900" algn="just">
                        <a:lnSpc>
                          <a:spcPct val="115000"/>
                        </a:lnSpc>
                        <a:spcAft>
                          <a:spcPts val="0"/>
                        </a:spcAft>
                        <a:buClr>
                          <a:srgbClr val="000000"/>
                        </a:buClr>
                        <a:buFont typeface="+mj-lt"/>
                        <a:buAutoNum type="arabicPeriod"/>
                      </a:pPr>
                      <a:r>
                        <a:rPr lang="en-US" sz="1800" dirty="0">
                          <a:effectLst/>
                        </a:rPr>
                        <a:t>Evaluation and Standardization.</a:t>
                      </a:r>
                      <a:endParaRPr lang="en-IN" sz="1800" dirty="0">
                        <a:effectLst/>
                      </a:endParaRPr>
                    </a:p>
                    <a:p>
                      <a:pPr marL="342900" lvl="0" indent="-342900" algn="just">
                        <a:lnSpc>
                          <a:spcPct val="115000"/>
                        </a:lnSpc>
                        <a:spcAft>
                          <a:spcPts val="0"/>
                        </a:spcAft>
                        <a:buClr>
                          <a:srgbClr val="000000"/>
                        </a:buClr>
                        <a:buFont typeface="+mj-lt"/>
                        <a:buAutoNum type="arabicPeriod"/>
                      </a:pPr>
                      <a:r>
                        <a:rPr lang="en-US" sz="1800" dirty="0">
                          <a:effectLst/>
                        </a:rPr>
                        <a:t>Fabrication of machineries and purchasing of supporting machineries.  </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txBody>
                  <a:tcPr marL="41524" marR="41524" marT="5767"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048762159"/>
                  </a:ext>
                </a:extLst>
              </a:tr>
              <a:tr h="300994">
                <a:tc>
                  <a:txBody>
                    <a:bodyPr/>
                    <a:lstStyle/>
                    <a:p>
                      <a:pPr algn="ctr">
                        <a:lnSpc>
                          <a:spcPct val="150000"/>
                        </a:lnSpc>
                        <a:spcAft>
                          <a:spcPts val="0"/>
                        </a:spcAft>
                      </a:pPr>
                      <a:r>
                        <a:rPr lang="en-IN" sz="1800" dirty="0">
                          <a:effectLst/>
                        </a:rPr>
                        <a:t>C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gridSpan="9">
                  <a:txBody>
                    <a:bodyPr/>
                    <a:lstStyle/>
                    <a:p>
                      <a:pPr marL="342900" lvl="0" indent="-342900" algn="just">
                        <a:lnSpc>
                          <a:spcPct val="115000"/>
                        </a:lnSpc>
                        <a:spcAft>
                          <a:spcPts val="0"/>
                        </a:spcAft>
                        <a:buFont typeface="+mj-lt"/>
                        <a:buAutoNum type="arabicPeriod"/>
                      </a:pPr>
                      <a:r>
                        <a:rPr lang="en-IN" sz="1800" dirty="0">
                          <a:effectLst/>
                        </a:rPr>
                        <a:t>Evaluation and validation of process and machineries.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440650221"/>
                  </a:ext>
                </a:extLst>
              </a:tr>
              <a:tr h="1420977">
                <a:tc>
                  <a:txBody>
                    <a:bodyPr/>
                    <a:lstStyle/>
                    <a:p>
                      <a:pPr algn="ctr">
                        <a:lnSpc>
                          <a:spcPct val="150000"/>
                        </a:lnSpc>
                        <a:spcAft>
                          <a:spcPts val="0"/>
                        </a:spcAft>
                      </a:pPr>
                      <a:r>
                        <a:rPr lang="en-IN" sz="1800" dirty="0">
                          <a:effectLst/>
                        </a:rPr>
                        <a:t>D </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gridSpan="9">
                  <a:txBody>
                    <a:bodyPr/>
                    <a:lstStyle/>
                    <a:p>
                      <a:pPr marL="342900" lvl="0" indent="-342900" algn="just">
                        <a:lnSpc>
                          <a:spcPct val="115000"/>
                        </a:lnSpc>
                        <a:spcAft>
                          <a:spcPts val="0"/>
                        </a:spcAft>
                        <a:buFont typeface="+mj-lt"/>
                        <a:buAutoNum type="arabicPeriod"/>
                      </a:pPr>
                      <a:r>
                        <a:rPr lang="en-IN" sz="1800" dirty="0">
                          <a:effectLst/>
                        </a:rPr>
                        <a:t>Dissemination, Demonstration, training, workshops and Field Trials.</a:t>
                      </a:r>
                    </a:p>
                    <a:p>
                      <a:pPr marL="342900" lvl="0" indent="-342900" algn="just" hangingPunct="0">
                        <a:lnSpc>
                          <a:spcPct val="115000"/>
                        </a:lnSpc>
                        <a:spcAft>
                          <a:spcPts val="0"/>
                        </a:spcAft>
                        <a:buFont typeface="+mj-lt"/>
                        <a:buAutoNum type="arabicPeriod"/>
                      </a:pPr>
                      <a:r>
                        <a:rPr lang="en-IN" sz="1800" dirty="0">
                          <a:effectLst/>
                        </a:rPr>
                        <a:t>Analysing and improving the technology based on the feedback received after field trials.</a:t>
                      </a:r>
                    </a:p>
                    <a:p>
                      <a:pPr marL="342900" lvl="0" indent="-342900" algn="just" hangingPunct="0">
                        <a:lnSpc>
                          <a:spcPct val="115000"/>
                        </a:lnSpc>
                        <a:spcAft>
                          <a:spcPts val="0"/>
                        </a:spcAft>
                        <a:buFont typeface="+mj-lt"/>
                        <a:buAutoNum type="arabicPeriod"/>
                      </a:pPr>
                      <a:r>
                        <a:rPr lang="en-IN" sz="1800" dirty="0">
                          <a:effectLst/>
                        </a:rPr>
                        <a:t>Preparation of final report on the technology.</a:t>
                      </a:r>
                    </a:p>
                    <a:p>
                      <a:pPr marL="342900" lvl="0" indent="-342900" algn="just" hangingPunct="0">
                        <a:lnSpc>
                          <a:spcPct val="115000"/>
                        </a:lnSpc>
                        <a:spcAft>
                          <a:spcPts val="0"/>
                        </a:spcAft>
                        <a:buFont typeface="+mj-lt"/>
                        <a:buAutoNum type="arabicPeriod"/>
                      </a:pPr>
                      <a:r>
                        <a:rPr lang="en-IN" sz="1800" dirty="0">
                          <a:effectLst/>
                        </a:rPr>
                        <a:t>Pilot project proposal for next level.</a:t>
                      </a:r>
                      <a:endParaRPr lang="en-IN" sz="1800" dirty="0">
                        <a:effectLst/>
                        <a:latin typeface="Calibri" panose="020F0502020204030204" pitchFamily="34" charset="0"/>
                        <a:ea typeface="Times New Roman" panose="02020603050405020304" pitchFamily="18" charset="0"/>
                        <a:cs typeface="Mangal" panose="02040503050203030202" pitchFamily="18" charset="0"/>
                      </a:endParaRPr>
                    </a:p>
                  </a:txBody>
                  <a:tcPr marL="41524" marR="41524" marT="5767"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153165813"/>
                  </a:ext>
                </a:extLst>
              </a:tr>
            </a:tbl>
          </a:graphicData>
        </a:graphic>
      </p:graphicFrame>
    </p:spTree>
    <p:extLst>
      <p:ext uri="{BB962C8B-B14F-4D97-AF65-F5344CB8AC3E}">
        <p14:creationId xmlns:p14="http://schemas.microsoft.com/office/powerpoint/2010/main" val="1817161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E5B5441-222D-46B4-9297-95F3CB9CC0E1}"/>
              </a:ext>
            </a:extLst>
          </p:cNvPr>
          <p:cNvSpPr>
            <a:spLocks noGrp="1"/>
          </p:cNvSpPr>
          <p:nvPr>
            <p:ph type="title"/>
          </p:nvPr>
        </p:nvSpPr>
        <p:spPr>
          <a:xfrm>
            <a:off x="913775" y="281355"/>
            <a:ext cx="10364451" cy="914400"/>
          </a:xfrm>
        </p:spPr>
        <p:txBody>
          <a:bodyPr>
            <a:normAutofit/>
          </a:bodyPr>
          <a:lstStyle/>
          <a:p>
            <a:r>
              <a:rPr lang="en-US" dirty="0"/>
              <a:t>Applications of non woven fabrics</a:t>
            </a:r>
            <a:endParaRPr lang="en-IN" dirty="0"/>
          </a:p>
        </p:txBody>
      </p:sp>
      <p:sp>
        <p:nvSpPr>
          <p:cNvPr id="6" name="Content Placeholder 5">
            <a:extLst>
              <a:ext uri="{FF2B5EF4-FFF2-40B4-BE49-F238E27FC236}">
                <a16:creationId xmlns:a16="http://schemas.microsoft.com/office/drawing/2014/main" id="{B7C2230F-963E-4E04-AB57-627211E4354C}"/>
              </a:ext>
            </a:extLst>
          </p:cNvPr>
          <p:cNvSpPr>
            <a:spLocks noGrp="1"/>
          </p:cNvSpPr>
          <p:nvPr>
            <p:ph sz="quarter" idx="13"/>
          </p:nvPr>
        </p:nvSpPr>
        <p:spPr>
          <a:xfrm>
            <a:off x="913774" y="970672"/>
            <a:ext cx="10363826" cy="4820528"/>
          </a:xfrm>
        </p:spPr>
        <p:txBody>
          <a:bodyPr/>
          <a:lstStyle/>
          <a:p>
            <a:endParaRPr lang="en-IN" b="1" dirty="0"/>
          </a:p>
          <a:p>
            <a:r>
              <a:rPr lang="en-IN" b="1" dirty="0"/>
              <a:t>Packaging materials</a:t>
            </a:r>
          </a:p>
          <a:p>
            <a:r>
              <a:rPr lang="en-IN" b="1" dirty="0"/>
              <a:t>Sanitary Napkins </a:t>
            </a:r>
          </a:p>
          <a:p>
            <a:r>
              <a:rPr lang="en-US" b="1" dirty="0"/>
              <a:t>Diapers and Wet Wipes</a:t>
            </a:r>
          </a:p>
          <a:p>
            <a:r>
              <a:rPr lang="en-IN" b="1" dirty="0"/>
              <a:t>Disposables Masks and Caps</a:t>
            </a:r>
            <a:endParaRPr lang="en-US" b="1" dirty="0"/>
          </a:p>
          <a:p>
            <a:r>
              <a:rPr lang="en-US" b="1" dirty="0"/>
              <a:t>paper soaps</a:t>
            </a:r>
          </a:p>
          <a:p>
            <a:r>
              <a:rPr lang="en-US" b="1" dirty="0"/>
              <a:t>Possibility study will be carried out for textile fabric as well.</a:t>
            </a:r>
          </a:p>
          <a:p>
            <a:endParaRPr lang="en-IN" b="1" dirty="0"/>
          </a:p>
        </p:txBody>
      </p:sp>
    </p:spTree>
    <p:extLst>
      <p:ext uri="{BB962C8B-B14F-4D97-AF65-F5344CB8AC3E}">
        <p14:creationId xmlns:p14="http://schemas.microsoft.com/office/powerpoint/2010/main" val="4399014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329</TotalTime>
  <Words>963</Words>
  <Application>Microsoft Office PowerPoint</Application>
  <PresentationFormat>Widescreen</PresentationFormat>
  <Paragraphs>196</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Office Theme</vt:lpstr>
      <vt:lpstr>        Process and Machine development for Banana Fibres Based Value-added Products  Non- Woven Fabric and Crafts </vt:lpstr>
      <vt:lpstr>Banana plant cultivation in India</vt:lpstr>
      <vt:lpstr>Sustainable Waste to Wealth Technology from Banana Plant Stem</vt:lpstr>
      <vt:lpstr>Non-Woven Fabric from banana Fibre</vt:lpstr>
      <vt:lpstr>PowerPoint Presentation</vt:lpstr>
      <vt:lpstr>Problem Identification </vt:lpstr>
      <vt:lpstr>Justification for Consideration</vt:lpstr>
      <vt:lpstr>PowerPoint Presentation</vt:lpstr>
      <vt:lpstr>Applications of non woven fabrics</vt:lpstr>
      <vt:lpstr>Separation of Lignin from byproduct of Banana Fibre Extraction (Black Liquor)</vt:lpstr>
      <vt:lpstr>Fibre Crafts</vt:lpstr>
      <vt:lpstr>Expected outcome of the Project </vt:lpstr>
      <vt:lpstr>Project Budget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Process and Machine development for Banana Fibres Based Value-added Products  Non- Woven Fabrics and  Fibre crafts </dc:title>
  <dc:creator>uma there</dc:creator>
  <cp:lastModifiedBy>20PHD10037</cp:lastModifiedBy>
  <cp:revision>10</cp:revision>
  <dcterms:created xsi:type="dcterms:W3CDTF">2024-03-13T05:36:37Z</dcterms:created>
  <dcterms:modified xsi:type="dcterms:W3CDTF">2024-03-13T13:41:00Z</dcterms:modified>
</cp:coreProperties>
</file>

<file path=docProps/thumbnail.jpeg>
</file>